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5"/>
  </p:notesMasterIdLst>
  <p:handoutMasterIdLst>
    <p:handoutMasterId r:id="rId46"/>
  </p:handoutMasterIdLst>
  <p:sldIdLst>
    <p:sldId id="603" r:id="rId5"/>
    <p:sldId id="2147483520" r:id="rId6"/>
    <p:sldId id="2147483525" r:id="rId7"/>
    <p:sldId id="2147483526" r:id="rId8"/>
    <p:sldId id="2147483507" r:id="rId9"/>
    <p:sldId id="2147483513" r:id="rId10"/>
    <p:sldId id="375" r:id="rId11"/>
    <p:sldId id="2147483483" r:id="rId12"/>
    <p:sldId id="2500" r:id="rId13"/>
    <p:sldId id="271" r:id="rId14"/>
    <p:sldId id="273" r:id="rId15"/>
    <p:sldId id="272" r:id="rId16"/>
    <p:sldId id="275" r:id="rId17"/>
    <p:sldId id="2147483524" r:id="rId18"/>
    <p:sldId id="332" r:id="rId19"/>
    <p:sldId id="323" r:id="rId20"/>
    <p:sldId id="322" r:id="rId21"/>
    <p:sldId id="324" r:id="rId22"/>
    <p:sldId id="326" r:id="rId23"/>
    <p:sldId id="325" r:id="rId24"/>
    <p:sldId id="327" r:id="rId25"/>
    <p:sldId id="328" r:id="rId26"/>
    <p:sldId id="329" r:id="rId27"/>
    <p:sldId id="330" r:id="rId28"/>
    <p:sldId id="2147483523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256" r:id="rId38"/>
    <p:sldId id="333" r:id="rId39"/>
    <p:sldId id="2147483521" r:id="rId40"/>
    <p:sldId id="334" r:id="rId41"/>
    <p:sldId id="335" r:id="rId42"/>
    <p:sldId id="2419" r:id="rId43"/>
    <p:sldId id="582" r:id="rId4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93936"/>
    <a:srgbClr val="374153"/>
    <a:srgbClr val="FFFF00"/>
    <a:srgbClr val="FFFFFF"/>
    <a:srgbClr val="221815"/>
    <a:srgbClr val="1D1D1A"/>
    <a:srgbClr val="595757"/>
    <a:srgbClr val="91A2BF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0" autoAdjust="0"/>
    <p:restoredTop sz="96419" autoAdjust="0"/>
  </p:normalViewPr>
  <p:slideViewPr>
    <p:cSldViewPr snapToGrid="0" snapToObjects="1">
      <p:cViewPr>
        <p:scale>
          <a:sx n="122" d="100"/>
          <a:sy n="122" d="100"/>
        </p:scale>
        <p:origin x="440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780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9418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86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3714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rasys-AI/AIInfra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slideLayout" Target="../slideLayouts/slideLayout1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image" Target="../media/image11.jpeg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image" Target="../media/image12.jpeg"/><Relationship Id="rId166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18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13.jpe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19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image" Target="../media/image14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image" Target="../media/image15.png"/><Relationship Id="rId169" Type="http://schemas.openxmlformats.org/officeDocument/2006/relationships/image" Target="../media/image20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image" Target="../media/image16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D058B1-E754-AC69-D71C-7D8921E2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9E60E-C58D-2FB0-056F-46A9AE962D98}"/>
              </a:ext>
            </a:extLst>
          </p:cNvPr>
          <p:cNvGrpSpPr/>
          <p:nvPr/>
        </p:nvGrpSpPr>
        <p:grpSpPr>
          <a:xfrm>
            <a:off x="794489" y="3391784"/>
            <a:ext cx="10607784" cy="3061699"/>
            <a:chOff x="794489" y="3391784"/>
            <a:chExt cx="10607784" cy="306169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56C6CE-0F8A-4B8B-A85E-CECDD9097B54}"/>
                </a:ext>
              </a:extLst>
            </p:cNvPr>
            <p:cNvSpPr/>
            <p:nvPr/>
          </p:nvSpPr>
          <p:spPr>
            <a:xfrm>
              <a:off x="1850065" y="3391784"/>
              <a:ext cx="8378456" cy="3061699"/>
            </a:xfrm>
            <a:prstGeom prst="rect">
              <a:avLst/>
            </a:prstGeom>
            <a:solidFill>
              <a:srgbClr val="1D1D1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57EA8540-1E7D-F378-24FF-D989B2835265}"/>
                </a:ext>
              </a:extLst>
            </p:cNvPr>
            <p:cNvSpPr txBox="1">
              <a:spLocks/>
            </p:cNvSpPr>
            <p:nvPr/>
          </p:nvSpPr>
          <p:spPr>
            <a:xfrm>
              <a:off x="794489" y="3660181"/>
              <a:ext cx="10607784" cy="25261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5pPr>
              <a:lvl6pPr marL="60940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6pPr>
              <a:lvl7pPr marL="121880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7pPr>
              <a:lvl8pPr marL="182820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8pPr>
              <a:lvl9pPr marL="243760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9pPr>
            </a:lstStyle>
            <a:p>
              <a:pPr marL="50800" algn="ctr">
                <a:buClr>
                  <a:srgbClr val="C00000"/>
                </a:buClr>
              </a:pPr>
              <a:r>
                <a:rPr lang="en-US" altLang="zh-CN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AI</a:t>
              </a: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 集群</a:t>
              </a:r>
              <a:endPara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endParaRPr>
            </a:p>
            <a:p>
              <a:pPr marL="50800" algn="ctr">
                <a:buClr>
                  <a:srgbClr val="C00000"/>
                </a:buClr>
              </a:pP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网络基本知识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7539C-041D-C034-6749-0018A9FD29BB}"/>
              </a:ext>
            </a:extLst>
          </p:cNvPr>
          <p:cNvGrpSpPr/>
          <p:nvPr/>
        </p:nvGrpSpPr>
        <p:grpSpPr>
          <a:xfrm>
            <a:off x="4518863" y="2272523"/>
            <a:ext cx="3651579" cy="979488"/>
            <a:chOff x="4593294" y="2038602"/>
            <a:chExt cx="3651579" cy="979488"/>
          </a:xfrm>
        </p:grpSpPr>
        <p:sp>
          <p:nvSpPr>
            <p:cNvPr id="3" name="文本占位符 1">
              <a:extLst>
                <a:ext uri="{FF2B5EF4-FFF2-40B4-BE49-F238E27FC236}">
                  <a16:creationId xmlns:a16="http://schemas.microsoft.com/office/drawing/2014/main" id="{223D30FB-AD1B-2D93-4AFE-D277480BBE05}"/>
                </a:ext>
              </a:extLst>
            </p:cNvPr>
            <p:cNvSpPr txBox="1">
              <a:spLocks/>
            </p:cNvSpPr>
            <p:nvPr/>
          </p:nvSpPr>
          <p:spPr>
            <a:xfrm>
              <a:off x="4833260" y="2038602"/>
              <a:ext cx="3411613" cy="979488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rgbClr val="1D1D1B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solidFill>
                    <a:srgbClr val="393936"/>
                  </a:solidFill>
                  <a:latin typeface="ACGN-MiaoGB-Flash" panose="02020300000000000000" pitchFamily="18" charset="-122"/>
                  <a:ea typeface="ACGN-MiaoGB-Flash" panose="02020300000000000000" pitchFamily="18" charset="-122"/>
                </a:rPr>
                <a:t>ZOMI</a:t>
              </a:r>
              <a:endParaRPr lang="zh-CN" altLang="en-US" sz="5400" dirty="0">
                <a:solidFill>
                  <a:srgbClr val="393936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A1539-6557-5182-F621-97587E64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3294" y="2243868"/>
              <a:ext cx="743400" cy="743400"/>
            </a:xfrm>
            <a:prstGeom prst="ellipse">
              <a:avLst/>
            </a:prstGeom>
            <a:ln w="19050" cap="rnd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C677330-BFF4-C46E-D64D-A5E285F5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集群网络特点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84ADF-3F9F-5907-E897-AEFB6EA60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设计特点</a:t>
            </a:r>
          </a:p>
          <a:p>
            <a:pPr lvl="1"/>
            <a:r>
              <a:rPr lang="zh-CN" altLang="en-US" dirty="0"/>
              <a:t>信道条件好：传输距离短、误码率低（</a:t>
            </a:r>
            <a:r>
              <a:rPr lang="en-US" altLang="zh-CN" dirty="0"/>
              <a:t>10</a:t>
            </a:r>
            <a:r>
              <a:rPr lang="en" altLang="zh-CN" dirty="0"/>
              <a:t>e-12</a:t>
            </a:r>
            <a:r>
              <a:rPr lang="zh-CN" altLang="en" dirty="0"/>
              <a:t>）</a:t>
            </a:r>
          </a:p>
          <a:p>
            <a:pPr lvl="1"/>
            <a:r>
              <a:rPr lang="zh-CN" altLang="en-US" dirty="0"/>
              <a:t>性能要求高：高带宽、低延迟（</a:t>
            </a:r>
            <a:r>
              <a:rPr lang="en" altLang="zh-CN" dirty="0"/>
              <a:t>Best Effort</a:t>
            </a:r>
            <a:r>
              <a:rPr lang="zh-CN" altLang="en" dirty="0"/>
              <a:t>），</a:t>
            </a:r>
            <a:r>
              <a:rPr lang="zh-CN" altLang="en-US" dirty="0"/>
              <a:t>高吞吐、高可用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40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C677330-BFF4-C46E-D64D-A5E285F5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/>
                <a:latin typeface="Helvetica" pitchFamily="2" charset="0"/>
              </a:rPr>
              <a:t>AI</a:t>
            </a:r>
            <a:r>
              <a:rPr lang="zh-CN" altLang="en-US">
                <a:effectLst/>
                <a:latin typeface="Helvetica" pitchFamily="2" charset="0"/>
              </a:rPr>
              <a:t> 集群网络原则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84ADF-3F9F-5907-E897-AEFB6EA601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>
                <a:effectLst/>
                <a:latin typeface="Helvetica" pitchFamily="2" charset="0"/>
              </a:rPr>
              <a:t>设计基本原则</a:t>
            </a:r>
          </a:p>
          <a:p>
            <a:pPr lvl="1"/>
            <a:r>
              <a:rPr lang="zh-CN" altLang="en-US" b="1">
                <a:solidFill>
                  <a:srgbClr val="C00000"/>
                </a:solidFill>
                <a:latin typeface="Helvetica" pitchFamily="2" charset="0"/>
              </a:rPr>
              <a:t>性能最大化：​​</a:t>
            </a:r>
            <a:r>
              <a:rPr lang="zh-CN" altLang="en-US">
                <a:latin typeface="Helvetica" pitchFamily="2" charset="0"/>
              </a:rPr>
              <a:t>优化网络拓扑、高速互连和减少通信延迟。</a:t>
            </a:r>
            <a:endParaRPr lang="en-US" altLang="zh-CN">
              <a:latin typeface="Helvetica" pitchFamily="2" charset="0"/>
            </a:endParaRPr>
          </a:p>
          <a:p>
            <a:pPr lvl="1"/>
            <a:r>
              <a:rPr lang="en-US" altLang="zh-CN" b="1">
                <a:solidFill>
                  <a:srgbClr val="C00000"/>
                </a:solidFill>
                <a:latin typeface="Helvetica" pitchFamily="2" charset="0"/>
              </a:rPr>
              <a:t>​</a:t>
            </a:r>
            <a:r>
              <a:rPr lang="zh-CN" altLang="en-US" b="1">
                <a:solidFill>
                  <a:srgbClr val="C00000"/>
                </a:solidFill>
                <a:latin typeface="Helvetica" pitchFamily="2" charset="0"/>
              </a:rPr>
              <a:t>​成本最小化：​</a:t>
            </a:r>
            <a:r>
              <a:rPr lang="zh-CN" altLang="en-US">
                <a:latin typeface="Helvetica" pitchFamily="2" charset="0"/>
              </a:rPr>
              <a:t>满足性能目标前提下，选择最具性价比的硬件和架构。​​</a:t>
            </a:r>
            <a:endParaRPr lang="en-US" altLang="zh-CN">
              <a:latin typeface="Helvetica" pitchFamily="2" charset="0"/>
            </a:endParaRPr>
          </a:p>
          <a:p>
            <a:pPr lvl="1"/>
            <a:r>
              <a:rPr lang="en-US" altLang="zh-CN" b="1">
                <a:solidFill>
                  <a:srgbClr val="C00000"/>
                </a:solidFill>
                <a:latin typeface="Helvetica" pitchFamily="2" charset="0"/>
              </a:rPr>
              <a:t>​</a:t>
            </a:r>
            <a:r>
              <a:rPr lang="zh-CN" altLang="en-US" b="1">
                <a:solidFill>
                  <a:srgbClr val="C00000"/>
                </a:solidFill>
                <a:latin typeface="Helvetica" pitchFamily="2" charset="0"/>
              </a:rPr>
              <a:t>​可扩展性最大化：​​</a:t>
            </a:r>
            <a:r>
              <a:rPr lang="zh-CN" altLang="en-US">
                <a:latin typeface="Helvetica" pitchFamily="2" charset="0"/>
              </a:rPr>
              <a:t>支持从数百节点到十万节点快速互联扩展。</a:t>
            </a:r>
            <a:endParaRPr lang="en-US" altLang="zh-CN">
              <a:latin typeface="Helvetica" pitchFamily="2" charset="0"/>
            </a:endParaRPr>
          </a:p>
          <a:p>
            <a:pPr lvl="1"/>
            <a:r>
              <a:rPr lang="en-US" altLang="zh-CN" b="1">
                <a:solidFill>
                  <a:srgbClr val="C00000"/>
                </a:solidFill>
                <a:latin typeface="Helvetica" pitchFamily="2" charset="0"/>
              </a:rPr>
              <a:t>​</a:t>
            </a:r>
            <a:r>
              <a:rPr lang="zh-CN" altLang="en-US" b="1">
                <a:solidFill>
                  <a:srgbClr val="C00000"/>
                </a:solidFill>
                <a:latin typeface="Helvetica" pitchFamily="2" charset="0"/>
              </a:rPr>
              <a:t>​复杂度最小化：​​</a:t>
            </a:r>
            <a:r>
              <a:rPr lang="zh-CN" altLang="en-US">
                <a:latin typeface="Helvetica" pitchFamily="2" charset="0"/>
              </a:rPr>
              <a:t>采用标准化协议和自动化管理工具降低部署和维护难度。</a:t>
            </a:r>
            <a:endParaRPr lang="en-US" altLang="zh-CN">
              <a:latin typeface="Helvetica" pitchFamily="2" charset="0"/>
            </a:endParaRPr>
          </a:p>
          <a:p>
            <a:pPr lvl="1"/>
            <a:r>
              <a:rPr lang="en-US" altLang="zh-CN" b="1">
                <a:solidFill>
                  <a:srgbClr val="C00000"/>
                </a:solidFill>
                <a:latin typeface="Helvetica" pitchFamily="2" charset="0"/>
              </a:rPr>
              <a:t>​</a:t>
            </a:r>
            <a:r>
              <a:rPr lang="zh-CN" altLang="en-US" b="1">
                <a:solidFill>
                  <a:srgbClr val="C00000"/>
                </a:solidFill>
                <a:latin typeface="Helvetica" pitchFamily="2" charset="0"/>
              </a:rPr>
              <a:t>​可靠性最大化：</a:t>
            </a:r>
            <a:r>
              <a:rPr lang="zh-CN" altLang="en-US">
                <a:latin typeface="Helvetica" pitchFamily="2" charset="0"/>
              </a:rPr>
              <a:t>构建冗余路径和容错机制，确保单点故障不影响整体服务。​​</a:t>
            </a:r>
            <a:endParaRPr lang="en-US" altLang="zh-CN">
              <a:latin typeface="Helvetica" pitchFamily="2" charset="0"/>
            </a:endParaRPr>
          </a:p>
          <a:p>
            <a:pPr lvl="1"/>
            <a:r>
              <a:rPr lang="en-US" altLang="zh-CN" b="1">
                <a:solidFill>
                  <a:srgbClr val="C00000"/>
                </a:solidFill>
                <a:latin typeface="Helvetica" pitchFamily="2" charset="0"/>
              </a:rPr>
              <a:t>​</a:t>
            </a:r>
            <a:r>
              <a:rPr lang="zh-CN" altLang="en-US" b="1">
                <a:solidFill>
                  <a:srgbClr val="C00000"/>
                </a:solidFill>
                <a:latin typeface="Helvetica" pitchFamily="2" charset="0"/>
              </a:rPr>
              <a:t>​能耗最小化：​​</a:t>
            </a:r>
            <a:r>
              <a:rPr lang="zh-CN" altLang="en-US">
                <a:latin typeface="Helvetica" pitchFamily="2" charset="0"/>
              </a:rPr>
              <a:t>利用智能能效管理技术和低功耗硬件降低单位算力的电力消耗。​​ </a:t>
            </a:r>
          </a:p>
          <a:p>
            <a:pPr marL="239106" lvl="1" indent="0">
              <a:buNone/>
            </a:pPr>
            <a:endParaRPr lang="en-US" altLang="zh-CN">
              <a:latin typeface="Helvetica" pitchFamily="2" charset="0"/>
            </a:endParaRPr>
          </a:p>
          <a:p>
            <a:r>
              <a:rPr lang="zh-CN" altLang="en-US" b="1">
                <a:solidFill>
                  <a:srgbClr val="C00000"/>
                </a:solidFill>
              </a:rPr>
              <a:t>谁不想拥有？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9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95654DA-FF88-3424-9BAA-2800B9F9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 集群网络设计应关注什么？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4B2C61-9425-F3A1-CBE0-3E9484F316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互联越快越好！？通信对模型训练和推理的影响是什么？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价格越低越好！？牺牲通信性能降低成本？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网络设计复杂就会好！？算法改动？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网络在小规模场景下能兼容性价比和性能，但随着节点数量增加会迅速变得昂贵！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部件越多，故障概率越大。网络拓扑具有容错性，是否会以增加复杂度为代价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网络设计要消耗多少功耗，愿意牺牲多少性能或可靠性来减少网络功耗呢？</a:t>
            </a:r>
          </a:p>
        </p:txBody>
      </p:sp>
    </p:spTree>
    <p:extLst>
      <p:ext uri="{BB962C8B-B14F-4D97-AF65-F5344CB8AC3E}">
        <p14:creationId xmlns:p14="http://schemas.microsoft.com/office/powerpoint/2010/main" val="271958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5082E0-B251-ED55-69F5-FDBBE997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集群网络设计考量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53A7E98-B02E-9827-D0AF-C0E95D5F9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dirty="0"/>
              <a:t>如何建立 </a:t>
            </a:r>
            <a:r>
              <a:rPr lang="en-US" altLang="zh-CN" sz="2400" dirty="0"/>
              <a:t>GPU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GPU</a:t>
            </a:r>
            <a:r>
              <a:rPr lang="zh-CN" altLang="en-US" sz="2400" dirty="0"/>
              <a:t> 间高效的连接？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体系结构设计：</a:t>
            </a:r>
          </a:p>
          <a:p>
            <a:pPr lvl="1"/>
            <a:r>
              <a:rPr lang="zh-CN" altLang="en-US" dirty="0"/>
              <a:t>网络拓扑、路由算法、交换策略、﻿﻿﻿流量控制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微体系结构设计：</a:t>
            </a:r>
          </a:p>
          <a:p>
            <a:pPr lvl="1"/>
            <a:r>
              <a:rPr lang="zh-CN" altLang="en-US" dirty="0"/>
              <a:t>﻿﻿﻿网络接口控制器、交换芯片</a:t>
            </a:r>
            <a:r>
              <a:rPr lang="en-US" altLang="zh-CN" dirty="0"/>
              <a:t>/</a:t>
            </a:r>
            <a:r>
              <a:rPr lang="en" altLang="zh-CN" dirty="0"/>
              <a:t>Router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83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 集群的挑战</a:t>
            </a:r>
          </a:p>
        </p:txBody>
      </p:sp>
    </p:spTree>
    <p:extLst>
      <p:ext uri="{BB962C8B-B14F-4D97-AF65-F5344CB8AC3E}">
        <p14:creationId xmlns:p14="http://schemas.microsoft.com/office/powerpoint/2010/main" val="156276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D81450-6BC3-82C4-35CB-65C643E2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集群对网络需求和挑战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DDA3EA-BFE2-8E5D-8ED1-394DE7D52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zh-CN" altLang="en-US" b="1" dirty="0"/>
              <a:t>大带宽：</a:t>
            </a:r>
            <a:r>
              <a:rPr lang="en" altLang="zh-CN" dirty="0"/>
              <a:t>2*25G -&gt; 8*200/400G</a:t>
            </a:r>
          </a:p>
          <a:p>
            <a:r>
              <a:rPr lang="zh-CN" altLang="en-US" b="1" dirty="0"/>
              <a:t>无收敛：</a:t>
            </a:r>
            <a:r>
              <a:rPr lang="zh-CN" altLang="en-US" dirty="0"/>
              <a:t>逐级收敛 </a:t>
            </a:r>
            <a:r>
              <a:rPr lang="en-US" altLang="zh-CN" dirty="0"/>
              <a:t>-&gt;</a:t>
            </a:r>
            <a:r>
              <a:rPr lang="zh-CN" altLang="en-US" dirty="0"/>
              <a:t> 无收敛</a:t>
            </a:r>
          </a:p>
          <a:p>
            <a:r>
              <a:rPr lang="zh-CN" altLang="en-US" b="1" dirty="0"/>
              <a:t>易扩展：</a:t>
            </a:r>
            <a:r>
              <a:rPr lang="en-US" altLang="zh-CN" dirty="0"/>
              <a:t>2</a:t>
            </a:r>
            <a:r>
              <a:rPr lang="zh-CN" altLang="en-US" dirty="0"/>
              <a:t>层 </a:t>
            </a:r>
            <a:r>
              <a:rPr lang="en" altLang="zh-CN" dirty="0"/>
              <a:t>vs 3</a:t>
            </a:r>
            <a:r>
              <a:rPr lang="zh-CN" altLang="en-US" dirty="0"/>
              <a:t>层、全盒 </a:t>
            </a:r>
            <a:r>
              <a:rPr lang="en" altLang="zh-CN" dirty="0"/>
              <a:t>vs </a:t>
            </a:r>
            <a:r>
              <a:rPr lang="zh-CN" altLang="en-US" dirty="0"/>
              <a:t>框盒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9C4B95-BB3B-2F53-C510-5BE9686BE79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zh-CN" altLang="en-US" b="1" dirty="0"/>
              <a:t>零丟包：</a:t>
            </a:r>
            <a:r>
              <a:rPr lang="zh-CN" altLang="en-US" dirty="0"/>
              <a:t>可少量丟包 </a:t>
            </a:r>
            <a:r>
              <a:rPr lang="en" altLang="zh-CN" dirty="0"/>
              <a:t>-&gt; </a:t>
            </a:r>
            <a:r>
              <a:rPr lang="en-US" altLang="zh-CN" dirty="0"/>
              <a:t>0</a:t>
            </a:r>
            <a:r>
              <a:rPr lang="zh-CN" altLang="en-US" dirty="0"/>
              <a:t>丟包</a:t>
            </a:r>
          </a:p>
          <a:p>
            <a:r>
              <a:rPr lang="zh-CN" altLang="en-US" b="1" dirty="0"/>
              <a:t>高吞吐：</a:t>
            </a:r>
            <a:r>
              <a:rPr lang="zh-CN" altLang="en-US" dirty="0"/>
              <a:t>大量随机流 </a:t>
            </a:r>
            <a:r>
              <a:rPr lang="en-US" altLang="zh-CN" dirty="0"/>
              <a:t>-&gt;</a:t>
            </a:r>
            <a:r>
              <a:rPr lang="zh-CN" altLang="en-US" dirty="0"/>
              <a:t> 流少量大、同步突发</a:t>
            </a:r>
            <a:endParaRPr lang="en-US" altLang="zh-CN" dirty="0"/>
          </a:p>
          <a:p>
            <a:r>
              <a:rPr lang="zh-CN" altLang="en-US" b="1" dirty="0"/>
              <a:t>智运维：</a:t>
            </a:r>
            <a:r>
              <a:rPr lang="zh-CN" altLang="en-US" dirty="0"/>
              <a:t>可视化，自动化，智能化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219E2A-47AB-4751-7089-7D50864B3F09}"/>
                  </a:ext>
                </a:extLst>
              </p:cNvPr>
              <p:cNvSpPr txBox="1"/>
              <p:nvPr/>
            </p:nvSpPr>
            <p:spPr>
              <a:xfrm>
                <a:off x="1583088" y="4307935"/>
                <a:ext cx="820584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6000" b="1" dirty="0">
                    <a:solidFill>
                      <a:srgbClr val="66BA36"/>
                    </a:solidFill>
                    <a:effectLst/>
                    <a:latin typeface="+mj-ea"/>
                    <a:ea typeface="+mj-ea"/>
                  </a:rPr>
                  <a:t>大集群 </a:t>
                </a:r>
                <a14:m>
                  <m:oMath xmlns:m="http://schemas.openxmlformats.org/officeDocument/2006/math">
                    <m:r>
                      <a:rPr lang="en-US" altLang="zh-CN" sz="6000" b="1" i="1" smtClean="0">
                        <a:solidFill>
                          <a:srgbClr val="66BA36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sz="6000" b="1" dirty="0">
                    <a:solidFill>
                      <a:srgbClr val="66BA36"/>
                    </a:solidFill>
                    <a:effectLst/>
                    <a:latin typeface="+mj-ea"/>
                    <a:ea typeface="+mj-ea"/>
                  </a:rPr>
                  <a:t> 高算力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8219E2A-47AB-4751-7089-7D50864B3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088" y="4307935"/>
                <a:ext cx="8205848" cy="1015663"/>
              </a:xfrm>
              <a:prstGeom prst="rect">
                <a:avLst/>
              </a:prstGeom>
              <a:blipFill>
                <a:blip r:embed="rId2"/>
                <a:stretch>
                  <a:fillRect t="-18519" b="-395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82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E5287E5-0CD4-8888-E85C-5E68C46C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集群挑战：训练性能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FC6478-0DF8-8AA4-5D7D-0D1B7C4D8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111250"/>
            <a:ext cx="10963275" cy="5243513"/>
          </a:xfrm>
        </p:spPr>
        <p:txBody>
          <a:bodyPr/>
          <a:lstStyle/>
          <a:p>
            <a:r>
              <a:rPr lang="zh-CN" altLang="en-US" dirty="0"/>
              <a:t>大模型参数规模增长，带给分布式训练 </a:t>
            </a:r>
            <a:r>
              <a:rPr lang="en-US" altLang="zh-CN" dirty="0"/>
              <a:t>or</a:t>
            </a:r>
            <a:r>
              <a:rPr lang="zh-CN" altLang="en-US" dirty="0"/>
              <a:t> 并行度的挑战：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大﻿﻿﻿模型规模快速增长，节点内 </a:t>
            </a:r>
            <a:r>
              <a:rPr lang="en-US" altLang="zh-CN" dirty="0"/>
              <a:t>8</a:t>
            </a:r>
            <a:r>
              <a:rPr lang="zh-CN" altLang="en-US" dirty="0"/>
              <a:t> 卡模型并行 </a:t>
            </a:r>
            <a:r>
              <a:rPr lang="en-US" altLang="zh-CN" dirty="0"/>
              <a:t>MP</a:t>
            </a:r>
            <a:r>
              <a:rPr lang="zh-CN" altLang="en-US" dirty="0"/>
              <a:t> 无法满足百亿以上参数模型要求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大模型训练 </a:t>
            </a:r>
            <a:r>
              <a:rPr lang="en" altLang="zh-CN" dirty="0"/>
              <a:t>batch size</a:t>
            </a:r>
            <a:r>
              <a:rPr lang="zh-CN" altLang="en-US" dirty="0"/>
              <a:t> 增长受限于 </a:t>
            </a:r>
            <a:r>
              <a:rPr lang="en-US" altLang="zh-CN" dirty="0"/>
              <a:t>HBM</a:t>
            </a:r>
            <a:r>
              <a:rPr lang="zh-CN" altLang="en-US" dirty="0"/>
              <a:t> ，</a:t>
            </a:r>
            <a:r>
              <a:rPr lang="zh-CN" altLang="en" dirty="0"/>
              <a:t>从而</a:t>
            </a:r>
            <a:r>
              <a:rPr lang="zh-CN" altLang="en-US" dirty="0"/>
              <a:t>限制大模型并行度的扩展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要求增加卡间互联带宽以及规模带来挑战，需要超大规模卡间互联带宽的超节点来支撑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D906217-08E8-2F3D-D12F-25036E98F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" b="5852"/>
          <a:stretch/>
        </p:blipFill>
        <p:spPr>
          <a:xfrm>
            <a:off x="2609542" y="3231491"/>
            <a:ext cx="6257149" cy="328372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E6A91BE-A4BA-E779-5B1C-2BD86C8F8804}"/>
              </a:ext>
            </a:extLst>
          </p:cNvPr>
          <p:cNvSpPr txBox="1"/>
          <p:nvPr/>
        </p:nvSpPr>
        <p:spPr>
          <a:xfrm>
            <a:off x="1636159" y="5748660"/>
            <a:ext cx="8203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1T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Dense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模型在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32K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集群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MP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的要求</a:t>
            </a:r>
          </a:p>
        </p:txBody>
      </p:sp>
    </p:spTree>
    <p:extLst>
      <p:ext uri="{BB962C8B-B14F-4D97-AF65-F5344CB8AC3E}">
        <p14:creationId xmlns:p14="http://schemas.microsoft.com/office/powerpoint/2010/main" val="377886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E5287E5-0CD4-8888-E85C-5E68C46C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集群挑战：训练性能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FC6478-0DF8-8AA4-5D7D-0D1B7C4D8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算力规模挑战：千亿稠密、万亿稀疏，需要 </a:t>
            </a:r>
            <a:r>
              <a:rPr lang="en-US" altLang="zh-CN" dirty="0"/>
              <a:t>64</a:t>
            </a:r>
            <a:r>
              <a:rPr lang="en" altLang="zh-CN" dirty="0"/>
              <a:t>E</a:t>
            </a:r>
            <a:r>
              <a:rPr lang="zh-CN" altLang="en-US" dirty="0"/>
              <a:t> 规模 </a:t>
            </a:r>
            <a:r>
              <a:rPr lang="en-US" altLang="zh-CN" dirty="0"/>
              <a:t>AI</a:t>
            </a:r>
            <a:r>
              <a:rPr lang="zh-CN" altLang="en-US" dirty="0"/>
              <a:t> 集群才能满足训练时间 </a:t>
            </a:r>
            <a:r>
              <a:rPr lang="en-US" altLang="zh-CN" dirty="0"/>
              <a:t>&lt;100</a:t>
            </a:r>
            <a:r>
              <a:rPr lang="zh-CN" altLang="en-US" dirty="0"/>
              <a:t>天</a:t>
            </a:r>
            <a:endParaRPr lang="en-US" altLang="zh-CN" dirty="0"/>
          </a:p>
          <a:p>
            <a:r>
              <a:rPr lang="zh-CN" altLang="en-US" dirty="0"/>
              <a:t>互联规模挑战：</a:t>
            </a:r>
            <a:r>
              <a:rPr lang="en-US" altLang="zh-CN" dirty="0"/>
              <a:t>64</a:t>
            </a:r>
            <a:r>
              <a:rPr lang="en" altLang="zh-CN" dirty="0"/>
              <a:t>E</a:t>
            </a:r>
            <a:r>
              <a:rPr lang="zh-CN" altLang="en-US" dirty="0"/>
              <a:t> 需要十万卡互连，对互连性能提出了更高要求</a:t>
            </a:r>
            <a:endParaRPr lang="en-US" altLang="zh-CN" dirty="0"/>
          </a:p>
          <a:p>
            <a:r>
              <a:rPr lang="zh-CN" altLang="en-US" dirty="0"/>
              <a:t>集群效率挑战：随着集群规模增加，大模型算力利用率下降明显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4ED66C-6818-0153-C256-F9D9C926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46" y="3030829"/>
            <a:ext cx="5862469" cy="345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7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97E7A-E4FB-FB55-879D-2AA40283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集群挑战：训练性能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3675A8-DC06-9584-C4B5-E513E30924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通信挑战：张量并行 </a:t>
            </a:r>
            <a:r>
              <a:rPr lang="en-US" altLang="zh-CN" dirty="0">
                <a:effectLst/>
                <a:latin typeface="Helvetica" pitchFamily="2" charset="0"/>
              </a:rPr>
              <a:t>TP</a:t>
            </a:r>
            <a:r>
              <a:rPr lang="zh-CN" altLang="en-US" dirty="0">
                <a:effectLst/>
                <a:latin typeface="Helvetica" pitchFamily="2" charset="0"/>
              </a:rPr>
              <a:t> 和专家并行 </a:t>
            </a:r>
            <a:r>
              <a:rPr lang="en-US" altLang="zh-CN" dirty="0">
                <a:effectLst/>
                <a:latin typeface="Helvetica" pitchFamily="2" charset="0"/>
              </a:rPr>
              <a:t>EP</a:t>
            </a:r>
            <a:r>
              <a:rPr lang="zh-CN" altLang="en-US" dirty="0">
                <a:effectLst/>
                <a:latin typeface="Helvetica" pitchFamily="2" charset="0"/>
              </a:rPr>
              <a:t> 都需要超大的网络带宽</a:t>
            </a:r>
          </a:p>
          <a:p>
            <a:endParaRPr kumimoji="1" lang="zh-CN" altLang="en-US" dirty="0"/>
          </a:p>
        </p:txBody>
      </p:sp>
      <p:graphicFrame>
        <p:nvGraphicFramePr>
          <p:cNvPr id="13" name="内容占位符 4">
            <a:extLst>
              <a:ext uri="{FF2B5EF4-FFF2-40B4-BE49-F238E27FC236}">
                <a16:creationId xmlns:a16="http://schemas.microsoft.com/office/drawing/2014/main" id="{EC86D1B4-AF80-1BD5-3285-FABE374EF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45806"/>
              </p:ext>
            </p:extLst>
          </p:nvPr>
        </p:nvGraphicFramePr>
        <p:xfrm>
          <a:off x="762026" y="2249052"/>
          <a:ext cx="10672709" cy="385379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34542">
                  <a:extLst>
                    <a:ext uri="{9D8B030D-6E8A-4147-A177-3AD203B41FA5}">
                      <a16:colId xmlns:a16="http://schemas.microsoft.com/office/drawing/2014/main" val="4117872248"/>
                    </a:ext>
                  </a:extLst>
                </a:gridCol>
                <a:gridCol w="1999590">
                  <a:extLst>
                    <a:ext uri="{9D8B030D-6E8A-4147-A177-3AD203B41FA5}">
                      <a16:colId xmlns:a16="http://schemas.microsoft.com/office/drawing/2014/main" val="176735720"/>
                    </a:ext>
                  </a:extLst>
                </a:gridCol>
                <a:gridCol w="1662992">
                  <a:extLst>
                    <a:ext uri="{9D8B030D-6E8A-4147-A177-3AD203B41FA5}">
                      <a16:colId xmlns:a16="http://schemas.microsoft.com/office/drawing/2014/main" val="989570069"/>
                    </a:ext>
                  </a:extLst>
                </a:gridCol>
                <a:gridCol w="2741043">
                  <a:extLst>
                    <a:ext uri="{9D8B030D-6E8A-4147-A177-3AD203B41FA5}">
                      <a16:colId xmlns:a16="http://schemas.microsoft.com/office/drawing/2014/main" val="3530396748"/>
                    </a:ext>
                  </a:extLst>
                </a:gridCol>
                <a:gridCol w="2134542">
                  <a:extLst>
                    <a:ext uri="{9D8B030D-6E8A-4147-A177-3AD203B41FA5}">
                      <a16:colId xmlns:a16="http://schemas.microsoft.com/office/drawing/2014/main" val="3751968401"/>
                    </a:ext>
                  </a:extLst>
                </a:gridCol>
              </a:tblGrid>
              <a:tr h="619876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井行方式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通信操作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通信量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计算耗时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对通信的需求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04601"/>
                  </a:ext>
                </a:extLst>
              </a:tr>
              <a:tr h="80848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张量并行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(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TP)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All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Reduce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秒级（掩盖困难）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节点内高速互联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006004"/>
                  </a:ext>
                </a:extLst>
              </a:tr>
              <a:tr h="80848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流水并行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(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PP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)</a:t>
                      </a:r>
                      <a:endParaRPr kumimoji="0" lang="e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Send/Recv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秒级（可流水掩盖）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跨节点 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P2P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139628"/>
                  </a:ext>
                </a:extLst>
              </a:tr>
              <a:tr h="80848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专家井行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(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EP)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Al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l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All</a:t>
                      </a:r>
                      <a:endParaRPr kumimoji="0" lang="e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秒级（掩盖困难）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跨节点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004369"/>
                  </a:ext>
                </a:extLst>
              </a:tr>
              <a:tr h="808480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数据并行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(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DP)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All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Reduce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数十秒级（大部分可掩盖）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跨节点高吞吐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87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9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0AE54-8C24-BDA8-14B2-9B4C244E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集群挑战：大规模组网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D406B-8D0D-0B91-E36C-E69A8C31B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en-US" altLang="zh-CN" dirty="0"/>
              <a:t>1:1</a:t>
            </a:r>
            <a:r>
              <a:rPr lang="zh-CN" altLang="en-US" dirty="0"/>
              <a:t> 三层无收敛万卡集群，使用胖树组网，交换芯片数量超 </a:t>
            </a:r>
            <a:r>
              <a:rPr lang="en-US" altLang="zh-CN" dirty="0"/>
              <a:t>GPU</a:t>
            </a:r>
            <a:r>
              <a:rPr lang="zh-CN" altLang="en-US" dirty="0"/>
              <a:t> 数</a:t>
            </a:r>
          </a:p>
          <a:p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1121AFA-8858-DD86-FD3A-CC3D03AEF7D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zh-CN" altLang="en-US" dirty="0"/>
              <a:t>部分万卡 </a:t>
            </a:r>
            <a:r>
              <a:rPr lang="en-US" altLang="zh-CN" dirty="0"/>
              <a:t>AI</a:t>
            </a:r>
            <a:r>
              <a:rPr lang="zh-CN" altLang="en-US" dirty="0"/>
              <a:t> 集群中，交换芯片功耗占比达到</a:t>
            </a:r>
            <a:r>
              <a:rPr lang="en-US" altLang="zh-CN" dirty="0"/>
              <a:t>~28%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8" name="内容占位符 4">
            <a:extLst>
              <a:ext uri="{FF2B5EF4-FFF2-40B4-BE49-F238E27FC236}">
                <a16:creationId xmlns:a16="http://schemas.microsoft.com/office/drawing/2014/main" id="{A7ABE47E-30CE-EFBE-9FD0-2876B932B8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6122140"/>
              </p:ext>
            </p:extLst>
          </p:nvPr>
        </p:nvGraphicFramePr>
        <p:xfrm>
          <a:off x="643096" y="3979339"/>
          <a:ext cx="5127784" cy="1982616"/>
        </p:xfrm>
        <a:graphic>
          <a:graphicData uri="http://schemas.openxmlformats.org/drawingml/2006/table">
            <a:tbl>
              <a:tblPr/>
              <a:tblGrid>
                <a:gridCol w="1480344">
                  <a:extLst>
                    <a:ext uri="{9D8B030D-6E8A-4147-A177-3AD203B41FA5}">
                      <a16:colId xmlns:a16="http://schemas.microsoft.com/office/drawing/2014/main" val="1464233243"/>
                    </a:ext>
                  </a:extLst>
                </a:gridCol>
                <a:gridCol w="3647440">
                  <a:extLst>
                    <a:ext uri="{9D8B030D-6E8A-4147-A177-3AD203B41FA5}">
                      <a16:colId xmlns:a16="http://schemas.microsoft.com/office/drawing/2014/main" val="482260153"/>
                    </a:ext>
                  </a:extLst>
                </a:gridCol>
              </a:tblGrid>
              <a:tr h="330436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维度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DGX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GH200</a:t>
                      </a:r>
                      <a:endParaRPr kumimoji="0" lang="en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92050"/>
                  </a:ext>
                </a:extLst>
              </a:tr>
              <a:tr h="330436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单节点构成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1*Grace +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*Hopper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476442"/>
                  </a:ext>
                </a:extLst>
              </a:tr>
              <a:tr h="330436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超节点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构成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256*Grace + 256*Hopper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129649"/>
                  </a:ext>
                </a:extLst>
              </a:tr>
              <a:tr h="330436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组网拓扑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二层胖树，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1:1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无缩减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271219"/>
                  </a:ext>
                </a:extLst>
              </a:tr>
              <a:tr h="330436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网络规模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96*L1 NVSwitch + 36*L2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NVSwitch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30516"/>
                  </a:ext>
                </a:extLst>
              </a:tr>
              <a:tr h="330436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交换芯片数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264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个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&gt;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256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</a:t>
                      </a: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33005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70ABD30-86C3-FC7E-02EF-B0055B784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739296"/>
              </p:ext>
            </p:extLst>
          </p:nvPr>
        </p:nvGraphicFramePr>
        <p:xfrm>
          <a:off x="6471920" y="3979339"/>
          <a:ext cx="5100955" cy="1982616"/>
        </p:xfrm>
        <a:graphic>
          <a:graphicData uri="http://schemas.openxmlformats.org/drawingml/2006/table">
            <a:tbl>
              <a:tblPr/>
              <a:tblGrid>
                <a:gridCol w="826114">
                  <a:extLst>
                    <a:ext uri="{9D8B030D-6E8A-4147-A177-3AD203B41FA5}">
                      <a16:colId xmlns:a16="http://schemas.microsoft.com/office/drawing/2014/main" val="3745432281"/>
                    </a:ext>
                  </a:extLst>
                </a:gridCol>
                <a:gridCol w="1424947">
                  <a:extLst>
                    <a:ext uri="{9D8B030D-6E8A-4147-A177-3AD203B41FA5}">
                      <a16:colId xmlns:a16="http://schemas.microsoft.com/office/drawing/2014/main" val="4126478983"/>
                    </a:ext>
                  </a:extLst>
                </a:gridCol>
                <a:gridCol w="1424947">
                  <a:extLst>
                    <a:ext uri="{9D8B030D-6E8A-4147-A177-3AD203B41FA5}">
                      <a16:colId xmlns:a16="http://schemas.microsoft.com/office/drawing/2014/main" val="3213076297"/>
                    </a:ext>
                  </a:extLst>
                </a:gridCol>
                <a:gridCol w="1424947">
                  <a:extLst>
                    <a:ext uri="{9D8B030D-6E8A-4147-A177-3AD203B41FA5}">
                      <a16:colId xmlns:a16="http://schemas.microsoft.com/office/drawing/2014/main" val="3746000385"/>
                    </a:ext>
                  </a:extLst>
                </a:gridCol>
              </a:tblGrid>
              <a:tr h="495654">
                <a:tc rowSpan="4"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芯片类型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芯片数量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总功耗（</a:t>
                      </a:r>
                      <a:r>
                        <a:rPr kumimoji="0" lang="e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W）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881193"/>
                  </a:ext>
                </a:extLst>
              </a:tr>
              <a:tr h="495654">
                <a:tc vMerge="1"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CPU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5334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3733800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22379"/>
                  </a:ext>
                </a:extLst>
              </a:tr>
              <a:tr h="4956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21336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20269200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769479"/>
                  </a:ext>
                </a:extLst>
              </a:tr>
              <a:tr h="4956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交换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42200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9284000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97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26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dirty="0"/>
              <a:t>大家有关注 </a:t>
            </a:r>
            <a:r>
              <a:rPr lang="en-US" altLang="zh-CN" sz="2400" dirty="0"/>
              <a:t>2026 </a:t>
            </a:r>
            <a:r>
              <a:rPr lang="zh-CN" altLang="en-US" sz="2400" dirty="0"/>
              <a:t>年 </a:t>
            </a:r>
            <a:r>
              <a:rPr lang="en-US" altLang="zh-CN" sz="2400" dirty="0"/>
              <a:t>hot</a:t>
            </a:r>
            <a:r>
              <a:rPr lang="zh-CN" altLang="en-US" sz="2400" dirty="0"/>
              <a:t> </a:t>
            </a:r>
            <a:r>
              <a:rPr lang="en-US" altLang="zh-CN" sz="2400" dirty="0"/>
              <a:t>chip</a:t>
            </a:r>
            <a:r>
              <a:rPr lang="zh-CN" altLang="en-US" sz="2400" dirty="0"/>
              <a:t> 吗？</a:t>
            </a:r>
            <a:endParaRPr lang="en-US" altLang="zh-CN" sz="2400" dirty="0"/>
          </a:p>
          <a:p>
            <a:r>
              <a:rPr lang="zh-CN" altLang="en-US" sz="2400" dirty="0"/>
              <a:t>为什么都是围绕</a:t>
            </a:r>
            <a:r>
              <a:rPr lang="en-US" altLang="zh-CN" sz="2400" dirty="0"/>
              <a:t> AI</a:t>
            </a:r>
            <a:r>
              <a:rPr lang="zh-CN" altLang="en-US" sz="2400" dirty="0"/>
              <a:t>，但是没看到</a:t>
            </a:r>
            <a:r>
              <a:rPr lang="en-US" altLang="zh-CN" sz="2400" dirty="0"/>
              <a:t> AI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r>
              <a:rPr lang="zh-CN" altLang="en-US" sz="2400" dirty="0"/>
              <a:t>为什么英伟达、华为等大厂在 </a:t>
            </a:r>
            <a:r>
              <a:rPr lang="en-US" altLang="zh-CN" sz="2400" dirty="0"/>
              <a:t>2026</a:t>
            </a:r>
            <a:r>
              <a:rPr lang="zh-CN" altLang="en-US" sz="2400" dirty="0"/>
              <a:t> </a:t>
            </a:r>
            <a:r>
              <a:rPr lang="en-US" altLang="zh-CN" sz="2400" dirty="0"/>
              <a:t>hot</a:t>
            </a:r>
            <a:r>
              <a:rPr lang="zh-CN" altLang="en-US" sz="2400" dirty="0"/>
              <a:t> </a:t>
            </a:r>
            <a:r>
              <a:rPr lang="en-US" altLang="zh-CN" sz="2400" dirty="0"/>
              <a:t>chip</a:t>
            </a:r>
            <a:r>
              <a:rPr lang="zh-CN" altLang="en-US" sz="2400" dirty="0"/>
              <a:t> 都离不开网络？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88555-56C7-6C3C-81AA-95A39CAD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集群挑战：大规模组网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37E1C-746C-C695-F67C-31385B1687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网络效率挑战：网络带宽、联算比和网络传输效率都会影响训练通信占比，进而影响训练性能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短期内单芯片算力落后，以带宽补算力缩小差距</a:t>
            </a:r>
          </a:p>
          <a:p>
            <a:endParaRPr kumimoji="1" lang="zh-CN" altLang="en-US" dirty="0"/>
          </a:p>
        </p:txBody>
      </p:sp>
      <p:graphicFrame>
        <p:nvGraphicFramePr>
          <p:cNvPr id="8" name="内容占位符 4">
            <a:extLst>
              <a:ext uri="{FF2B5EF4-FFF2-40B4-BE49-F238E27FC236}">
                <a16:creationId xmlns:a16="http://schemas.microsoft.com/office/drawing/2014/main" id="{00704C19-1B92-F1C3-63FB-C157844675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3839008"/>
              </p:ext>
            </p:extLst>
          </p:nvPr>
        </p:nvGraphicFramePr>
        <p:xfrm>
          <a:off x="609655" y="2733372"/>
          <a:ext cx="3322264" cy="3159428"/>
        </p:xfrm>
        <a:graphic>
          <a:graphicData uri="http://schemas.openxmlformats.org/drawingml/2006/table">
            <a:tbl>
              <a:tblPr/>
              <a:tblGrid>
                <a:gridCol w="473249">
                  <a:extLst>
                    <a:ext uri="{9D8B030D-6E8A-4147-A177-3AD203B41FA5}">
                      <a16:colId xmlns:a16="http://schemas.microsoft.com/office/drawing/2014/main" val="3452192494"/>
                    </a:ext>
                  </a:extLst>
                </a:gridCol>
                <a:gridCol w="475970">
                  <a:extLst>
                    <a:ext uri="{9D8B030D-6E8A-4147-A177-3AD203B41FA5}">
                      <a16:colId xmlns:a16="http://schemas.microsoft.com/office/drawing/2014/main" val="2403147813"/>
                    </a:ext>
                  </a:extLst>
                </a:gridCol>
                <a:gridCol w="474609">
                  <a:extLst>
                    <a:ext uri="{9D8B030D-6E8A-4147-A177-3AD203B41FA5}">
                      <a16:colId xmlns:a16="http://schemas.microsoft.com/office/drawing/2014/main" val="4129700872"/>
                    </a:ext>
                  </a:extLst>
                </a:gridCol>
                <a:gridCol w="474609">
                  <a:extLst>
                    <a:ext uri="{9D8B030D-6E8A-4147-A177-3AD203B41FA5}">
                      <a16:colId xmlns:a16="http://schemas.microsoft.com/office/drawing/2014/main" val="3081762038"/>
                    </a:ext>
                  </a:extLst>
                </a:gridCol>
                <a:gridCol w="474609">
                  <a:extLst>
                    <a:ext uri="{9D8B030D-6E8A-4147-A177-3AD203B41FA5}">
                      <a16:colId xmlns:a16="http://schemas.microsoft.com/office/drawing/2014/main" val="4197781545"/>
                    </a:ext>
                  </a:extLst>
                </a:gridCol>
                <a:gridCol w="474609">
                  <a:extLst>
                    <a:ext uri="{9D8B030D-6E8A-4147-A177-3AD203B41FA5}">
                      <a16:colId xmlns:a16="http://schemas.microsoft.com/office/drawing/2014/main" val="485164289"/>
                    </a:ext>
                  </a:extLst>
                </a:gridCol>
                <a:gridCol w="474609">
                  <a:extLst>
                    <a:ext uri="{9D8B030D-6E8A-4147-A177-3AD203B41FA5}">
                      <a16:colId xmlns:a16="http://schemas.microsoft.com/office/drawing/2014/main" val="4092465551"/>
                    </a:ext>
                  </a:extLst>
                </a:gridCol>
              </a:tblGrid>
              <a:tr h="1066468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超节点规模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无超节点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sz="12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SuperPoD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altLang="zh-CN" sz="12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SuperPoD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altLang="zh-CN" sz="12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SuperPoD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altLang="zh-CN" sz="12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SuperPoD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DGX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H100</a:t>
                      </a:r>
                    </a:p>
                    <a:p>
                      <a:pPr marL="0" algn="ctr" defTabSz="1219200" rtl="0" eaLnBrk="1" latinLnBrk="0" hangingPunct="1"/>
                      <a:r>
                        <a:rPr kumimoji="0" lang="e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436004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训练性能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0.62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1.41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1.66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1.78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1.75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082173"/>
                  </a:ext>
                </a:extLst>
              </a:tr>
              <a:tr h="1046480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通信时长占比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77.9%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56.8%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49.3%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46.6%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45.8%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57.2%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877324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A0489641-5657-85D6-A026-0C1C6B13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91" y="2520591"/>
            <a:ext cx="6883083" cy="396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E993-950E-B28E-0444-B7D71C85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集群挑战：</a:t>
            </a:r>
            <a:r>
              <a:rPr lang="zh-CN" altLang="en-US" dirty="0">
                <a:effectLst/>
                <a:latin typeface="Helvetica" pitchFamily="2" charset="0"/>
              </a:rPr>
              <a:t>可靠性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71A5E-A9B7-ACC5-4FC9-B9278C31B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大模型训练：集群训练过程中普遍中断频繁，硬件故障为主因，作业周期长（</a:t>
            </a:r>
            <a:r>
              <a:rPr lang="en-US" altLang="zh-CN" dirty="0">
                <a:effectLst/>
                <a:latin typeface="Helvetica" pitchFamily="2" charset="0"/>
              </a:rPr>
              <a:t>2/3 </a:t>
            </a:r>
            <a:r>
              <a:rPr lang="zh-CN" altLang="en-US" dirty="0">
                <a:effectLst/>
                <a:latin typeface="Helvetica" pitchFamily="2" charset="0"/>
              </a:rPr>
              <a:t>个月），恢复时间长，可用度低</a:t>
            </a:r>
          </a:p>
          <a:p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0D04957-F2BB-09B3-A755-E4EBB209F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119568"/>
              </p:ext>
            </p:extLst>
          </p:nvPr>
        </p:nvGraphicFramePr>
        <p:xfrm>
          <a:off x="623635" y="2511972"/>
          <a:ext cx="10653966" cy="3680031"/>
        </p:xfrm>
        <a:graphic>
          <a:graphicData uri="http://schemas.openxmlformats.org/drawingml/2006/table">
            <a:tbl>
              <a:tblPr/>
              <a:tblGrid>
                <a:gridCol w="1446903">
                  <a:extLst>
                    <a:ext uri="{9D8B030D-6E8A-4147-A177-3AD203B41FA5}">
                      <a16:colId xmlns:a16="http://schemas.microsoft.com/office/drawing/2014/main" val="2297454278"/>
                    </a:ext>
                  </a:extLst>
                </a:gridCol>
                <a:gridCol w="6589986">
                  <a:extLst>
                    <a:ext uri="{9D8B030D-6E8A-4147-A177-3AD203B41FA5}">
                      <a16:colId xmlns:a16="http://schemas.microsoft.com/office/drawing/2014/main" val="839307382"/>
                    </a:ext>
                  </a:extLst>
                </a:gridCol>
                <a:gridCol w="2617077">
                  <a:extLst>
                    <a:ext uri="{9D8B030D-6E8A-4147-A177-3AD203B41FA5}">
                      <a16:colId xmlns:a16="http://schemas.microsoft.com/office/drawing/2014/main" val="3113891770"/>
                    </a:ext>
                  </a:extLst>
                </a:gridCol>
              </a:tblGrid>
              <a:tr h="290621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厂商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早期训练表现（</a:t>
                      </a: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2023 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年）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/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主要故障类型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4878"/>
                  </a:ext>
                </a:extLst>
              </a:tr>
              <a:tr h="841160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20000"/>
                        </a:lnSpc>
                      </a:pPr>
                      <a:r>
                        <a:rPr kumimoji="0" lang="e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​​Meta​​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​​模型规模：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OPT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175B</a:t>
                      </a:r>
                    </a:p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​​集群规模​​：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992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张 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A100</a:t>
                      </a:r>
                    </a:p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训练表现​​：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个月重启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100+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，最长稳定运行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2.8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天，最长中断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天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硬件故障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50%+</a:t>
                      </a:r>
                    </a:p>
                    <a:p>
                      <a:pPr marL="0" indent="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NCCL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集合通信错误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27.5%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05469"/>
                  </a:ext>
                </a:extLst>
              </a:tr>
              <a:tr h="979343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20000"/>
                        </a:lnSpc>
                      </a:pPr>
                      <a:r>
                        <a:rPr kumimoji="0" lang="e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​​Big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Science​​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​​模型​​规模：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BLOOM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176B</a:t>
                      </a:r>
                    </a:p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​​集群规模​​：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384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张 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A100</a:t>
                      </a:r>
                    </a:p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训练表现​​：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个月平均每周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1/2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个 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故障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硬件故障为主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444166"/>
                  </a:ext>
                </a:extLst>
              </a:tr>
              <a:tr h="1447619">
                <a:tc>
                  <a:txBody>
                    <a:bodyPr/>
                    <a:lstStyle/>
                    <a:p>
                      <a:pPr marL="0" algn="ctr" defTabSz="1219200" rtl="0" eaLnBrk="1" fontAlgn="base" latinLnBrk="0" hangingPunct="1">
                        <a:lnSpc>
                          <a:spcPct val="120000"/>
                        </a:lnSpc>
                      </a:pPr>
                      <a:r>
                        <a:rPr kumimoji="0" lang="e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​​OpenAI​​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​​模型​​规模：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GPT-4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18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00B</a:t>
                      </a:r>
                    </a:p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集群规模​​：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25000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张 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A100</a:t>
                      </a:r>
                    </a:p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训练表现​​：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90~100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天，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利用率 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32%-36%</a:t>
                      </a:r>
                    </a:p>
                    <a:p>
                      <a:pPr marL="285750" indent="-28575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原因：故障重启 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CKPT，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大规模</a:t>
                      </a:r>
                      <a:r>
                        <a:rPr kumimoji="0" lang="e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集合通信代价高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219200" rtl="0" eaLnBrk="1" fontAlgn="base" latinLnBrk="0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未知</a:t>
                      </a:r>
                    </a:p>
                  </a:txBody>
                  <a:tcPr marL="37404" marR="46755" marT="38963" marB="3896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88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31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E993-950E-B28E-0444-B7D71C85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集群挑战：</a:t>
            </a:r>
            <a:r>
              <a:rPr lang="zh-CN" altLang="en-US" dirty="0">
                <a:effectLst/>
                <a:latin typeface="Helvetica" pitchFamily="2" charset="0"/>
              </a:rPr>
              <a:t>可靠性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71A5E-A9B7-ACC5-4FC9-B9278C31B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23H1</a:t>
            </a:r>
            <a:r>
              <a:rPr lang="zh-CN" altLang="en-US" dirty="0"/>
              <a:t> </a:t>
            </a:r>
            <a:r>
              <a:rPr lang="en" altLang="zh-CN" dirty="0"/>
              <a:t>XX</a:t>
            </a:r>
            <a:r>
              <a:rPr lang="zh-CN" altLang="en-US" dirty="0"/>
              <a:t> 集群现网故障统计：软硬件占比各约 </a:t>
            </a:r>
            <a:r>
              <a:rPr lang="en-US" altLang="zh-CN" dirty="0"/>
              <a:t>50%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9858713-7C27-C1DC-7F00-102C3BB37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00" y="1746257"/>
            <a:ext cx="5042816" cy="417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455D927-2537-EBF5-DF05-E6ACA3F644E3}"/>
              </a:ext>
            </a:extLst>
          </p:cNvPr>
          <p:cNvSpPr txBox="1">
            <a:spLocks/>
          </p:cNvSpPr>
          <p:nvPr/>
        </p:nvSpPr>
        <p:spPr>
          <a:xfrm>
            <a:off x="528035" y="5647995"/>
            <a:ext cx="5042816" cy="86129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1800" dirty="0"/>
              <a:t>HBM</a:t>
            </a:r>
            <a:r>
              <a:rPr lang="zh-CN" altLang="en-US" sz="1800" dirty="0"/>
              <a:t>、电源、参数面网络、液冷</a:t>
            </a:r>
            <a:endParaRPr lang="en-US" altLang="zh-CN" sz="18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1800" dirty="0"/>
              <a:t>链路问题为主要故障</a:t>
            </a:r>
            <a:endParaRPr lang="en-US" altLang="zh-CN" sz="1800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315B496C-AC3B-1C28-FD92-C52EC98EC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1" b="4860"/>
          <a:stretch/>
        </p:blipFill>
        <p:spPr bwMode="auto">
          <a:xfrm>
            <a:off x="6625911" y="1746257"/>
            <a:ext cx="5129361" cy="396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09D9C27-2088-9020-3A92-8FBB37AE6287}"/>
              </a:ext>
            </a:extLst>
          </p:cNvPr>
          <p:cNvSpPr txBox="1">
            <a:spLocks/>
          </p:cNvSpPr>
          <p:nvPr/>
        </p:nvSpPr>
        <p:spPr>
          <a:xfrm>
            <a:off x="6362147" y="5647995"/>
            <a:ext cx="5042816" cy="86129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800" dirty="0"/>
              <a:t>用户代码、</a:t>
            </a:r>
            <a:r>
              <a:rPr lang="en-US" altLang="zh-CN" sz="1800" dirty="0"/>
              <a:t>CUDA</a:t>
            </a:r>
            <a:r>
              <a:rPr lang="zh-CN" altLang="en-US" sz="1800" dirty="0"/>
              <a:t>、</a:t>
            </a:r>
            <a:r>
              <a:rPr lang="en-US" altLang="zh-CN" sz="1800" dirty="0"/>
              <a:t>NCCL</a:t>
            </a:r>
            <a:r>
              <a:rPr lang="zh-CN" altLang="en-US" sz="1800" dirty="0"/>
              <a:t> 软件栈故障占 </a:t>
            </a:r>
            <a:r>
              <a:rPr lang="en-US" altLang="zh-CN" sz="1800" dirty="0"/>
              <a:t>53%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1800" dirty="0"/>
              <a:t>环境类问题占 </a:t>
            </a:r>
            <a:r>
              <a:rPr lang="en-US" altLang="zh-CN" sz="1800" dirty="0"/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131634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E993-950E-B28E-0444-B7D71C85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集群挑战：可靠性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71A5E-A9B7-ACC5-4FC9-B9278C31B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XX</a:t>
            </a:r>
            <a:r>
              <a:rPr lang="zh-CN" altLang="en-US" dirty="0"/>
              <a:t> 大模型训练，</a:t>
            </a:r>
            <a:r>
              <a:rPr lang="en-US" altLang="zh-CN" dirty="0"/>
              <a:t>10</a:t>
            </a:r>
            <a:r>
              <a:rPr lang="zh-CN" altLang="en-US" dirty="0"/>
              <a:t> 天 </a:t>
            </a:r>
            <a:r>
              <a:rPr lang="en-US" altLang="zh-CN" dirty="0"/>
              <a:t>4</a:t>
            </a:r>
            <a:r>
              <a:rPr lang="zh-CN" altLang="en-US" dirty="0"/>
              <a:t> 次故障，平均每次故障损失时间 </a:t>
            </a:r>
            <a:r>
              <a:rPr lang="en-US" altLang="zh-CN" dirty="0"/>
              <a:t>270</a:t>
            </a:r>
            <a:r>
              <a:rPr lang="en" altLang="zh-CN" dirty="0"/>
              <a:t>min</a:t>
            </a:r>
            <a:r>
              <a:rPr lang="zh-CN" altLang="en" dirty="0"/>
              <a:t>，</a:t>
            </a:r>
            <a:r>
              <a:rPr lang="zh-CN" altLang="en-US" dirty="0"/>
              <a:t>可用度 </a:t>
            </a:r>
            <a:r>
              <a:rPr lang="en-US" altLang="zh-CN" dirty="0"/>
              <a:t>77.6%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0CF3B6-1AF9-B6FC-52CC-88249291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1" y="3429000"/>
            <a:ext cx="11946779" cy="26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7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EE993-950E-B28E-0444-B7D71C85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Al</a:t>
            </a:r>
            <a:r>
              <a:rPr lang="zh-CN" altLang="en-US" dirty="0">
                <a:effectLst/>
                <a:latin typeface="Helvetica" pitchFamily="2" charset="0"/>
              </a:rPr>
              <a:t>训练集群挑战一可靠性：全机并行，作业周期长，中断频繁，恢复时间长，可用度低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771A5E-A9B7-ACC5-4FC9-B9278C31B2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XX</a:t>
            </a:r>
            <a:r>
              <a:rPr lang="zh-CN" altLang="en-US" dirty="0">
                <a:effectLst/>
                <a:latin typeface="Helvetica" pitchFamily="2" charset="0"/>
              </a:rPr>
              <a:t>训练集群当前可用度测算：</a:t>
            </a:r>
            <a:r>
              <a:rPr lang="en-US" altLang="zh-CN" dirty="0">
                <a:effectLst/>
                <a:latin typeface="Helvetica" pitchFamily="2" charset="0"/>
              </a:rPr>
              <a:t>64</a:t>
            </a:r>
            <a:r>
              <a:rPr lang="en" altLang="zh-CN" dirty="0">
                <a:effectLst/>
                <a:latin typeface="Helvetica" pitchFamily="2" charset="0"/>
              </a:rPr>
              <a:t>E</a:t>
            </a:r>
            <a:r>
              <a:rPr lang="zh-CN" altLang="en-US" dirty="0">
                <a:effectLst/>
                <a:latin typeface="Helvetica" pitchFamily="2" charset="0"/>
              </a:rPr>
              <a:t>集群（</a:t>
            </a:r>
            <a:r>
              <a:rPr lang="en-US" altLang="zh-CN" dirty="0">
                <a:effectLst/>
                <a:latin typeface="Helvetica" pitchFamily="2" charset="0"/>
              </a:rPr>
              <a:t>8.5</a:t>
            </a:r>
            <a:r>
              <a:rPr lang="zh-CN" altLang="en-US" dirty="0">
                <a:effectLst/>
                <a:latin typeface="Helvetica" pitchFamily="2" charset="0"/>
              </a:rPr>
              <a:t>万</a:t>
            </a:r>
            <a:r>
              <a:rPr lang="en-US" altLang="zh-CN" dirty="0">
                <a:effectLst/>
                <a:latin typeface="Helvetica" pitchFamily="2" charset="0"/>
              </a:rPr>
              <a:t>910</a:t>
            </a:r>
            <a:r>
              <a:rPr lang="en" altLang="zh-CN" dirty="0">
                <a:effectLst/>
                <a:latin typeface="Helvetica" pitchFamily="2" charset="0"/>
              </a:rPr>
              <a:t>C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" altLang="zh-CN" dirty="0">
                <a:effectLst/>
                <a:latin typeface="Helvetica" pitchFamily="2" charset="0"/>
              </a:rPr>
              <a:t>MTBF 3.1h</a:t>
            </a:r>
            <a:r>
              <a:rPr lang="zh-CN" altLang="en-US" dirty="0">
                <a:effectLst/>
                <a:latin typeface="Helvetica" pitchFamily="2" charset="0"/>
              </a:rPr>
              <a:t>，可用度</a:t>
            </a:r>
            <a:r>
              <a:rPr lang="en-US" altLang="zh-CN" dirty="0">
                <a:effectLst/>
                <a:latin typeface="Helvetica" pitchFamily="2" charset="0"/>
              </a:rPr>
              <a:t>26%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BD3AFB-D68F-3C09-5E0D-59077FBE3DD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64E</a:t>
            </a:r>
            <a:r>
              <a:rPr lang="zh-CN" altLang="en-US" dirty="0">
                <a:effectLst/>
                <a:latin typeface="Helvetica" pitchFamily="2" charset="0"/>
              </a:rPr>
              <a:t>集群，</a:t>
            </a:r>
            <a:r>
              <a:rPr lang="en-US" altLang="zh-CN" dirty="0">
                <a:effectLst/>
                <a:latin typeface="Helvetica" pitchFamily="2" charset="0"/>
              </a:rPr>
              <a:t>8.5</a:t>
            </a:r>
            <a:r>
              <a:rPr lang="zh-CN" altLang="en-US" dirty="0">
                <a:effectLst/>
                <a:latin typeface="Helvetica" pitchFamily="2" charset="0"/>
              </a:rPr>
              <a:t>万</a:t>
            </a:r>
            <a:r>
              <a:rPr lang="en-US" altLang="zh-CN" dirty="0">
                <a:effectLst/>
                <a:latin typeface="Helvetica" pitchFamily="2" charset="0"/>
              </a:rPr>
              <a:t>910</a:t>
            </a:r>
            <a:r>
              <a:rPr lang="en" altLang="zh-CN" dirty="0">
                <a:effectLst/>
                <a:latin typeface="Helvetica" pitchFamily="2" charset="0"/>
              </a:rPr>
              <a:t>C,664</a:t>
            </a:r>
            <a:r>
              <a:rPr lang="zh-CN" altLang="en-US" dirty="0">
                <a:effectLst/>
                <a:latin typeface="Helvetica" pitchFamily="2" charset="0"/>
              </a:rPr>
              <a:t>柜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MTBF</a:t>
            </a:r>
            <a:r>
              <a:rPr lang="zh-CN" altLang="en-US" dirty="0">
                <a:effectLst/>
                <a:latin typeface="Helvetica" pitchFamily="2" charset="0"/>
              </a:rPr>
              <a:t>按照</a:t>
            </a:r>
            <a:r>
              <a:rPr lang="en" altLang="zh-CN" dirty="0">
                <a:effectLst/>
                <a:latin typeface="Helvetica" pitchFamily="2" charset="0"/>
              </a:rPr>
              <a:t>CX</a:t>
            </a:r>
            <a:r>
              <a:rPr lang="zh-CN" altLang="en-US" dirty="0">
                <a:effectLst/>
                <a:latin typeface="Helvetica" pitchFamily="2" charset="0"/>
              </a:rPr>
              <a:t>项目</a:t>
            </a:r>
            <a:r>
              <a:rPr lang="en-US" altLang="zh-CN" dirty="0">
                <a:effectLst/>
                <a:latin typeface="Helvetica" pitchFamily="2" charset="0"/>
              </a:rPr>
              <a:t>10</a:t>
            </a:r>
            <a:r>
              <a:rPr lang="en" altLang="zh-CN" dirty="0">
                <a:effectLst/>
                <a:latin typeface="Helvetica" pitchFamily="2" charset="0"/>
              </a:rPr>
              <a:t>h</a:t>
            </a:r>
            <a:r>
              <a:rPr lang="zh-CN" altLang="en-US" dirty="0">
                <a:effectLst/>
                <a:latin typeface="Helvetica" pitchFamily="2" charset="0"/>
              </a:rPr>
              <a:t>推算，</a:t>
            </a:r>
            <a:r>
              <a:rPr lang="en" altLang="zh-CN" dirty="0">
                <a:effectLst/>
                <a:latin typeface="Helvetica" pitchFamily="2" charset="0"/>
              </a:rPr>
              <a:t>CKPT</a:t>
            </a:r>
            <a:r>
              <a:rPr lang="zh-CN" altLang="en-US" dirty="0">
                <a:effectLst/>
                <a:latin typeface="Helvetica" pitchFamily="2" charset="0"/>
              </a:rPr>
              <a:t>保存周期</a:t>
            </a:r>
            <a:r>
              <a:rPr lang="en-US" altLang="zh-CN" dirty="0">
                <a:effectLst/>
                <a:latin typeface="Helvetica" pitchFamily="2" charset="0"/>
              </a:rPr>
              <a:t>3</a:t>
            </a:r>
            <a:r>
              <a:rPr lang="en" altLang="zh-CN" dirty="0">
                <a:effectLst/>
                <a:latin typeface="Helvetica" pitchFamily="2" charset="0"/>
              </a:rPr>
              <a:t>h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恢复时长</a:t>
            </a:r>
            <a:r>
              <a:rPr lang="en-US" altLang="zh-CN" dirty="0">
                <a:effectLst/>
                <a:latin typeface="Helvetica" pitchFamily="2" charset="0"/>
              </a:rPr>
              <a:t>177</a:t>
            </a:r>
            <a:r>
              <a:rPr lang="en" altLang="zh-CN" dirty="0">
                <a:effectLst/>
                <a:latin typeface="Helvetica" pitchFamily="2" charset="0"/>
              </a:rPr>
              <a:t>min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软件故障率参考</a:t>
            </a:r>
            <a:r>
              <a:rPr lang="en" altLang="zh-CN" dirty="0">
                <a:effectLst/>
                <a:latin typeface="Helvetica" pitchFamily="2" charset="0"/>
              </a:rPr>
              <a:t>Meta OPT175B</a:t>
            </a:r>
            <a:r>
              <a:rPr lang="zh-CN" altLang="en-US" dirty="0">
                <a:effectLst/>
                <a:latin typeface="Helvetica" pitchFamily="2" charset="0"/>
              </a:rPr>
              <a:t>训练表现：</a:t>
            </a:r>
            <a:r>
              <a:rPr lang="en" altLang="zh-CN" dirty="0">
                <a:effectLst/>
                <a:latin typeface="Helvetica" pitchFamily="2" charset="0"/>
              </a:rPr>
              <a:t>MTBF 69.7h, MTTR 11.6h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7E922D-96E7-968B-330F-A837E28B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7" y="3509158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 集群的具体需求</a:t>
            </a:r>
          </a:p>
        </p:txBody>
      </p:sp>
    </p:spTree>
    <p:extLst>
      <p:ext uri="{BB962C8B-B14F-4D97-AF65-F5344CB8AC3E}">
        <p14:creationId xmlns:p14="http://schemas.microsoft.com/office/powerpoint/2010/main" val="63616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B5F5D-1C91-53FE-D60C-8E9EA2D4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大带宽：单服务器节点接入大带宽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E96C75-BAE7-5517-AEE6-2C7344CA7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单服务器接入带宽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en-US" altLang="zh-CN" dirty="0">
                <a:effectLst/>
                <a:latin typeface="Helvetica" pitchFamily="2" charset="0"/>
              </a:rPr>
              <a:t>50</a:t>
            </a:r>
            <a:r>
              <a:rPr lang="en" altLang="zh-CN" dirty="0">
                <a:effectLst/>
                <a:latin typeface="Helvetica" pitchFamily="2" charset="0"/>
              </a:rPr>
              <a:t>G = 2*25GE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3BC19F-D21F-8183-C87F-05BC492B5F9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单服务器接入带宽 </a:t>
            </a:r>
            <a:r>
              <a:rPr lang="en-US" altLang="zh-CN" dirty="0">
                <a:effectLst/>
                <a:latin typeface="Helvetica" pitchFamily="2" charset="0"/>
              </a:rPr>
              <a:t>1.6</a:t>
            </a:r>
            <a:r>
              <a:rPr lang="en" altLang="zh-CN" dirty="0">
                <a:effectLst/>
                <a:latin typeface="Helvetica" pitchFamily="2" charset="0"/>
              </a:rPr>
              <a:t>T~3.2T</a:t>
            </a:r>
            <a:br>
              <a:rPr lang="en" altLang="zh-CN" dirty="0">
                <a:effectLst/>
                <a:latin typeface="Helvetica" pitchFamily="2" charset="0"/>
              </a:rPr>
            </a:br>
            <a:r>
              <a:rPr lang="en" altLang="zh-CN" dirty="0">
                <a:effectLst/>
                <a:latin typeface="Helvetica" pitchFamily="2" charset="0"/>
              </a:rPr>
              <a:t>2*25G + 2*100G + 8*200G or 8*400G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4DE64F-9FEA-7D61-0889-19772D13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55" y="2627864"/>
            <a:ext cx="7772400" cy="354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87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D3C57E-9016-859E-03DA-53C78973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无收敛：二层</a:t>
            </a:r>
            <a:r>
              <a:rPr lang="en" altLang="zh-CN" dirty="0"/>
              <a:t>CLOS</a:t>
            </a:r>
            <a:r>
              <a:rPr lang="zh-CN" altLang="en-US" dirty="0"/>
              <a:t>无阻塞算力平台网络，构建集群内互通高速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0FBD890-AF31-CE2A-E985-75ABD1B52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zh-CN" altLang="en-US" dirty="0"/>
              <a:t>传统云网络下行和上行带宽比</a:t>
            </a:r>
            <a:r>
              <a:rPr lang="en-US" altLang="zh-CN" dirty="0"/>
              <a:t>2:1 </a:t>
            </a:r>
            <a:r>
              <a:rPr lang="zh-CN" altLang="en-US" dirty="0"/>
              <a:t>收敛</a:t>
            </a:r>
            <a:endParaRPr lang="en-US" altLang="zh-CN" dirty="0"/>
          </a:p>
          <a:p>
            <a:r>
              <a:rPr lang="zh-CN" altLang="en-US" dirty="0"/>
              <a:t>收敛比</a:t>
            </a:r>
            <a:r>
              <a:rPr lang="en-US" altLang="zh-CN" dirty="0"/>
              <a:t>=</a:t>
            </a:r>
            <a:r>
              <a:rPr lang="zh-CN" altLang="en-US" dirty="0"/>
              <a:t>交换机的接入带宽：交换机的出口带宽</a:t>
            </a:r>
          </a:p>
          <a:p>
            <a:r>
              <a:rPr lang="zh-CN" altLang="en-US" dirty="0"/>
              <a:t>根据云网络业务随机性和统计复用原理，在不同场景下设计不同收敛比</a:t>
            </a:r>
          </a:p>
          <a:p>
            <a:r>
              <a:rPr lang="zh-CN" altLang="en-US" dirty="0"/>
              <a:t>﻿公有云</a:t>
            </a:r>
            <a:r>
              <a:rPr lang="en" altLang="zh-CN" dirty="0" err="1"/>
              <a:t>laaS</a:t>
            </a:r>
            <a:r>
              <a:rPr lang="zh-CN" altLang="en-US" dirty="0"/>
              <a:t>场景，一般收敛比为 </a:t>
            </a:r>
            <a:r>
              <a:rPr lang="en-US" altLang="zh-CN" dirty="0"/>
              <a:t>2:1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﻿﻿边缘云，</a:t>
            </a:r>
            <a:r>
              <a:rPr lang="en" altLang="zh-CN" dirty="0"/>
              <a:t>CDN</a:t>
            </a:r>
            <a:r>
              <a:rPr lang="zh-CN" altLang="en-US" dirty="0"/>
              <a:t>等融合视频网络场景，一般可以做到 </a:t>
            </a:r>
            <a:r>
              <a:rPr lang="en-US" altLang="zh-CN" dirty="0"/>
              <a:t>3:1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5A23478-C316-6160-9B51-66BC57070F0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zh-CN" altLang="en-US" dirty="0"/>
              <a:t>集群网络下行和上行带宽比</a:t>
            </a:r>
            <a:r>
              <a:rPr lang="en-US" altLang="zh-CN" dirty="0"/>
              <a:t>1:1</a:t>
            </a:r>
            <a:r>
              <a:rPr lang="zh-CN" altLang="en-US" dirty="0"/>
              <a:t>无收敛</a:t>
            </a:r>
            <a:endParaRPr lang="en-US" altLang="zh-CN" dirty="0"/>
          </a:p>
          <a:p>
            <a:r>
              <a:rPr lang="zh-CN" altLang="en-US" dirty="0"/>
              <a:t>﻿﻿服务器端口数和带宽决定</a:t>
            </a:r>
            <a:r>
              <a:rPr lang="en" altLang="zh-CN" dirty="0"/>
              <a:t>Leaf</a:t>
            </a:r>
            <a:r>
              <a:rPr lang="zh-CN" altLang="en-US" dirty="0"/>
              <a:t>下行口带宽和数量</a:t>
            </a:r>
          </a:p>
          <a:p>
            <a:r>
              <a:rPr lang="zh-CN" altLang="en-US" dirty="0"/>
              <a:t>﻿﻿</a:t>
            </a:r>
            <a:r>
              <a:rPr lang="en" altLang="zh-CN" dirty="0"/>
              <a:t>Leaf</a:t>
            </a:r>
            <a:r>
              <a:rPr lang="zh-CN" altLang="en-US" dirty="0"/>
              <a:t>上行口数量決定</a:t>
            </a:r>
            <a:r>
              <a:rPr lang="en" altLang="zh-CN" dirty="0"/>
              <a:t>Spine</a:t>
            </a:r>
            <a:r>
              <a:rPr lang="zh-CN" altLang="en-US" dirty="0"/>
              <a:t>的数量</a:t>
            </a:r>
          </a:p>
          <a:p>
            <a:r>
              <a:rPr lang="zh-CN" altLang="en-US" dirty="0"/>
              <a:t>﻿﻿</a:t>
            </a:r>
            <a:r>
              <a:rPr lang="en" altLang="zh-CN" dirty="0"/>
              <a:t>Spine</a:t>
            </a:r>
            <a:r>
              <a:rPr lang="zh-CN" altLang="en-US" dirty="0"/>
              <a:t>的下行口的数量決定</a:t>
            </a:r>
            <a:r>
              <a:rPr lang="en" altLang="zh-CN" dirty="0"/>
              <a:t>Leaf</a:t>
            </a:r>
            <a:r>
              <a:rPr lang="zh-CN" altLang="en-US" dirty="0"/>
              <a:t>的数量・</a:t>
            </a:r>
          </a:p>
          <a:p>
            <a:r>
              <a:rPr lang="en-US" altLang="zh-CN" dirty="0"/>
              <a:t>• </a:t>
            </a:r>
            <a:r>
              <a:rPr lang="en" altLang="zh-CN" dirty="0"/>
              <a:t>Leaf</a:t>
            </a:r>
            <a:r>
              <a:rPr lang="zh-CN" altLang="en-US" dirty="0"/>
              <a:t>的数量*每个</a:t>
            </a:r>
            <a:r>
              <a:rPr lang="en" altLang="zh-CN" dirty="0"/>
              <a:t>Leaf</a:t>
            </a:r>
            <a:r>
              <a:rPr lang="zh-CN" altLang="en-US" dirty="0"/>
              <a:t>下行口的数量</a:t>
            </a:r>
          </a:p>
          <a:p>
            <a:r>
              <a:rPr lang="en-US" altLang="zh-CN" dirty="0"/>
              <a:t>=</a:t>
            </a:r>
            <a:r>
              <a:rPr lang="zh-CN" altLang="en-US" dirty="0"/>
              <a:t>总接入端口数</a:t>
            </a:r>
          </a:p>
          <a:p>
            <a:r>
              <a:rPr lang="en-US" altLang="zh-CN" dirty="0"/>
              <a:t>=</a:t>
            </a:r>
            <a:r>
              <a:rPr lang="zh-CN" altLang="en-US" dirty="0"/>
              <a:t>总接入</a:t>
            </a:r>
            <a:r>
              <a:rPr lang="en" altLang="zh-CN" dirty="0"/>
              <a:t>GPU</a:t>
            </a:r>
            <a:r>
              <a:rPr lang="zh-CN" altLang="en-US" dirty="0"/>
              <a:t>卡数</a:t>
            </a:r>
            <a:r>
              <a:rPr lang="en-US" altLang="zh-CN" dirty="0"/>
              <a:t>/2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142A22-F4F6-357A-83E6-F5ED7880DA85}"/>
              </a:ext>
            </a:extLst>
          </p:cNvPr>
          <p:cNvSpPr txBox="1"/>
          <p:nvPr/>
        </p:nvSpPr>
        <p:spPr>
          <a:xfrm>
            <a:off x="9369630" y="1834139"/>
            <a:ext cx="2951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这里</a:t>
            </a:r>
            <a:r>
              <a:rPr lang="en-US" altLang="zh-CN" dirty="0">
                <a:effectLst/>
                <a:latin typeface="Helvetica" pitchFamily="2" charset="0"/>
              </a:rPr>
              <a:t>1:1</a:t>
            </a:r>
            <a:r>
              <a:rPr lang="zh-CN" altLang="en-US" dirty="0">
                <a:effectLst/>
                <a:latin typeface="Helvetica" pitchFamily="2" charset="0"/>
              </a:rPr>
              <a:t>主要指参数面，业务面等是否有必要</a:t>
            </a:r>
            <a:r>
              <a:rPr lang="en-US" altLang="zh-CN" dirty="0">
                <a:effectLst/>
                <a:latin typeface="Helvetica" pitchFamily="2" charset="0"/>
              </a:rPr>
              <a:t>1:1</a:t>
            </a:r>
            <a:r>
              <a:rPr lang="zh-CN" altLang="en-US" dirty="0">
                <a:effectLst/>
                <a:latin typeface="Helvetica" pitchFamily="2" charset="0"/>
              </a:rPr>
              <a:t>呢？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0DBC879-22F7-1C13-73C0-20E8D194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417814"/>
            <a:ext cx="4419848" cy="24683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6F44E0-B358-1B7F-4BC3-FA527D1FB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18" y="5501073"/>
            <a:ext cx="5798361" cy="42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0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8FDB5-1E56-D418-6490-B80374E5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易扩展：</a:t>
            </a:r>
            <a:r>
              <a:rPr lang="en" altLang="zh-CN" dirty="0">
                <a:effectLst/>
                <a:latin typeface="Helvetica" pitchFamily="2" charset="0"/>
              </a:rPr>
              <a:t>RoCE</a:t>
            </a:r>
            <a:r>
              <a:rPr lang="zh-CN" altLang="en-US" dirty="0">
                <a:effectLst/>
                <a:latin typeface="Helvetica" pitchFamily="2" charset="0"/>
              </a:rPr>
              <a:t>组网高扩展性，支持万卡算力集群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KM</a:t>
            </a:r>
            <a:r>
              <a:rPr lang="zh-CN" altLang="en-US" dirty="0">
                <a:effectLst/>
                <a:latin typeface="Helvetica" pitchFamily="2" charset="0"/>
              </a:rPr>
              <a:t>园区拉远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B380C-C8AF-96F1-F43D-559870EB1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同园区跨机楼扩容（支持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KM</a:t>
            </a:r>
            <a:r>
              <a:rPr lang="zh-CN" altLang="en-US" dirty="0">
                <a:effectLst/>
                <a:latin typeface="Helvetica" pitchFamily="2" charset="0"/>
              </a:rPr>
              <a:t>拉远部署）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大型智算中心建设难点：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﻿﻿供电：单个机架电力存在上限；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﻿﻿散热：单机房散热能力有限；</a:t>
            </a:r>
          </a:p>
          <a:p>
            <a:pPr>
              <a:buFont typeface="+mj-lt"/>
              <a:buAutoNum type="arabicPeriod"/>
            </a:pPr>
            <a:r>
              <a:rPr lang="zh-CN" altLang="en-US" dirty="0">
                <a:effectLst/>
                <a:latin typeface="Helvetica" pitchFamily="2" charset="0"/>
              </a:rPr>
              <a:t>﻿﻿扩容：未来按需扩容，原机房预留空间不足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RoCE</a:t>
            </a:r>
            <a:r>
              <a:rPr lang="zh-CN" altLang="en-US" dirty="0">
                <a:effectLst/>
                <a:latin typeface="Helvetica" pitchFamily="2" charset="0"/>
              </a:rPr>
              <a:t>网络同园区跨机楼部署，解决部署困难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35F2BD-524C-47BD-22DC-DFF77BC3E6B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某园区智算跨机房部署方案，必选技术：</a:t>
            </a:r>
            <a:r>
              <a:rPr lang="en" altLang="zh-CN" dirty="0">
                <a:effectLst/>
                <a:latin typeface="Helvetica" pitchFamily="2" charset="0"/>
              </a:rPr>
              <a:t>NSLB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传统拥塞控制算法无法解决拉远场景的</a:t>
            </a:r>
            <a:r>
              <a:rPr lang="en-US" altLang="zh-CN" dirty="0">
                <a:effectLst/>
                <a:latin typeface="Helvetica" pitchFamily="2" charset="0"/>
              </a:rPr>
              <a:t>0</a:t>
            </a:r>
            <a:r>
              <a:rPr lang="zh-CN" altLang="en-US" dirty="0">
                <a:effectLst/>
                <a:latin typeface="Helvetica" pitchFamily="2" charset="0"/>
              </a:rPr>
              <a:t>丢包问题，通过</a:t>
            </a:r>
            <a:r>
              <a:rPr lang="en" altLang="zh-CN" dirty="0">
                <a:effectLst/>
                <a:latin typeface="Helvetica" pitchFamily="2" charset="0"/>
              </a:rPr>
              <a:t>NSLB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使能全网无拥塞，解决长距带来的拥塞控制限制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AEFCAA-11D9-816D-C451-0880B9F8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77" y="3317010"/>
            <a:ext cx="4800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0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882CF-F8C9-BBBC-A316-F83780F0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易扩展：</a:t>
            </a:r>
            <a:r>
              <a:rPr lang="en" altLang="zh-CN" dirty="0">
                <a:effectLst/>
                <a:latin typeface="Helvetica" pitchFamily="2" charset="0"/>
              </a:rPr>
              <a:t>RoCE</a:t>
            </a:r>
            <a:r>
              <a:rPr lang="zh-CN" altLang="en-US" dirty="0">
                <a:effectLst/>
                <a:latin typeface="Helvetica" pitchFamily="2" charset="0"/>
              </a:rPr>
              <a:t>组网高扩展性，支持万卡算力集群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en" altLang="zh-CN" dirty="0">
                <a:effectLst/>
                <a:latin typeface="Helvetica" pitchFamily="2" charset="0"/>
              </a:rPr>
              <a:t>KM</a:t>
            </a:r>
            <a:r>
              <a:rPr lang="zh-CN" altLang="en-US" dirty="0">
                <a:effectLst/>
                <a:latin typeface="Helvetica" pitchFamily="2" charset="0"/>
              </a:rPr>
              <a:t>园区拉远</a:t>
            </a:r>
            <a:br>
              <a:rPr lang="zh-CN" altLang="en-US" dirty="0">
                <a:effectLst/>
                <a:latin typeface="Helvetica" pitchFamily="2" charset="0"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37DC2-ADB1-2184-4B43-8A047A94E2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两层框盒组网（支持</a:t>
            </a:r>
            <a:r>
              <a:rPr lang="en-US" altLang="zh-CN" dirty="0">
                <a:effectLst/>
                <a:latin typeface="Helvetica" pitchFamily="2" charset="0"/>
              </a:rPr>
              <a:t>200</a:t>
            </a:r>
            <a:r>
              <a:rPr lang="en" altLang="zh-CN" dirty="0">
                <a:effectLst/>
                <a:latin typeface="Helvetica" pitchFamily="2" charset="0"/>
              </a:rPr>
              <a:t>G</a:t>
            </a:r>
            <a:r>
              <a:rPr lang="zh-CN" altLang="en-US" dirty="0">
                <a:effectLst/>
                <a:latin typeface="Helvetica" pitchFamily="2" charset="0"/>
              </a:rPr>
              <a:t>万卡集群）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级框盒</a:t>
            </a:r>
            <a:r>
              <a:rPr lang="en" altLang="zh-CN" dirty="0">
                <a:effectLst/>
                <a:latin typeface="Helvetica" pitchFamily="2" charset="0"/>
              </a:rPr>
              <a:t>CLOS</a:t>
            </a:r>
            <a:r>
              <a:rPr lang="zh-CN" altLang="en-US" dirty="0">
                <a:effectLst/>
                <a:latin typeface="Helvetica" pitchFamily="2" charset="0"/>
              </a:rPr>
              <a:t>组网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50D157-BEAB-54FC-CF5B-D50ACE02097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适用于超大规模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集群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-US" altLang="zh-CN" dirty="0">
                <a:effectLst/>
                <a:latin typeface="Helvetica" pitchFamily="2" charset="0"/>
              </a:rPr>
              <a:t>9216</a:t>
            </a:r>
            <a:r>
              <a:rPr lang="zh-CN" altLang="en-US" dirty="0">
                <a:effectLst/>
                <a:latin typeface="Helvetica" pitchFamily="2" charset="0"/>
              </a:rPr>
              <a:t>卡（</a:t>
            </a:r>
            <a:r>
              <a:rPr lang="en-US" altLang="zh-CN" dirty="0">
                <a:effectLst/>
                <a:latin typeface="Helvetica" pitchFamily="2" charset="0"/>
              </a:rPr>
              <a:t>400</a:t>
            </a:r>
            <a:r>
              <a:rPr lang="en" altLang="zh-CN" dirty="0">
                <a:effectLst/>
                <a:latin typeface="Helvetica" pitchFamily="2" charset="0"/>
              </a:rPr>
              <a:t>G</a:t>
            </a:r>
            <a:r>
              <a:rPr lang="zh-CN" altLang="en" dirty="0">
                <a:effectLst/>
                <a:latin typeface="Helvetica" pitchFamily="2" charset="0"/>
              </a:rPr>
              <a:t>） </a:t>
            </a:r>
            <a:r>
              <a:rPr lang="en" altLang="zh-CN" dirty="0">
                <a:effectLst/>
                <a:latin typeface="Helvetica" pitchFamily="2" charset="0"/>
              </a:rPr>
              <a:t>/ 18432</a:t>
            </a:r>
            <a:r>
              <a:rPr lang="zh-CN" altLang="en-US" dirty="0">
                <a:effectLst/>
                <a:latin typeface="Helvetica" pitchFamily="2" charset="0"/>
              </a:rPr>
              <a:t>水（</a:t>
            </a:r>
            <a:r>
              <a:rPr lang="en-US" altLang="zh-CN" dirty="0">
                <a:effectLst/>
                <a:latin typeface="Helvetica" pitchFamily="2" charset="0"/>
              </a:rPr>
              <a:t>200</a:t>
            </a:r>
            <a:r>
              <a:rPr lang="en" altLang="zh-CN" dirty="0">
                <a:effectLst/>
                <a:latin typeface="Helvetica" pitchFamily="2" charset="0"/>
              </a:rPr>
              <a:t>G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二级</a:t>
            </a:r>
            <a:r>
              <a:rPr lang="en" altLang="zh-CN" dirty="0">
                <a:effectLst/>
                <a:latin typeface="Helvetica" pitchFamily="2" charset="0"/>
              </a:rPr>
              <a:t>CLOS</a:t>
            </a:r>
            <a:r>
              <a:rPr lang="zh-CN" altLang="en-US" dirty="0">
                <a:effectLst/>
                <a:latin typeface="Helvetica" pitchFamily="2" charset="0"/>
              </a:rPr>
              <a:t>组网，带宽收敛比</a:t>
            </a:r>
            <a:r>
              <a:rPr lang="en-US" altLang="zh-CN" dirty="0">
                <a:effectLst/>
                <a:latin typeface="Helvetica" pitchFamily="2" charset="0"/>
              </a:rPr>
              <a:t>1:1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﻿</a:t>
            </a:r>
            <a:r>
              <a:rPr lang="zh-CN" altLang="en-US" dirty="0">
                <a:effectLst/>
                <a:latin typeface="Helvetica" pitchFamily="2" charset="0"/>
              </a:rPr>
              <a:t>通用性和扩展性较好（按雲扩容无雲改动邵构）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DFA284-15F7-966B-287B-6EFC367F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40" y="2306369"/>
            <a:ext cx="4813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C6F97-AE03-A9E5-5353-88392C8C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930D6E-0CF3-A162-D556-2280BE163F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76BF52-EE8A-6AA1-F010-FE377D521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271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239C9-8F39-FA04-CBDE-BE09BD06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零丟包：需要底层网络具备无损传输能力，减少上层协议性能损失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C0B5C2-79EB-4D0D-DCB4-8BAA305E29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多打一” 流量</a:t>
            </a:r>
            <a:r>
              <a:rPr lang="en" altLang="zh-CN" dirty="0" err="1">
                <a:effectLst/>
                <a:latin typeface="Helvetica" pitchFamily="2" charset="0"/>
              </a:rPr>
              <a:t>Incast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造成拥塞</a:t>
            </a:r>
          </a:p>
          <a:p>
            <a:endParaRPr kumimoji="1" lang="en-US" altLang="zh-CN" dirty="0"/>
          </a:p>
          <a:p>
            <a:r>
              <a:rPr lang="zh-CN" altLang="en-US" dirty="0">
                <a:effectLst/>
                <a:latin typeface="Helvetica" pitchFamily="2" charset="0"/>
              </a:rPr>
              <a:t>大模型训练时采用</a:t>
            </a:r>
            <a:r>
              <a:rPr lang="en" altLang="zh-CN" dirty="0">
                <a:effectLst/>
                <a:latin typeface="Helvetica" pitchFamily="2" charset="0"/>
              </a:rPr>
              <a:t>RDMA</a:t>
            </a:r>
            <a:r>
              <a:rPr lang="zh-CN" altLang="en-US" dirty="0">
                <a:effectLst/>
                <a:latin typeface="Helvetica" pitchFamily="2" charset="0"/>
              </a:rPr>
              <a:t>协议作为</a:t>
            </a:r>
            <a:r>
              <a:rPr lang="en" altLang="zh-CN" dirty="0">
                <a:effectLst/>
                <a:latin typeface="Helvetica" pitchFamily="2" charset="0"/>
              </a:rPr>
              <a:t>I0</a:t>
            </a:r>
            <a:r>
              <a:rPr lang="zh-CN" altLang="en-US" dirty="0">
                <a:effectLst/>
                <a:latin typeface="Helvetica" pitchFamily="2" charset="0"/>
              </a:rPr>
              <a:t>协议，拥塞和丢包会急剧降低</a:t>
            </a:r>
            <a:r>
              <a:rPr lang="en" altLang="zh-CN" dirty="0">
                <a:effectLst/>
                <a:latin typeface="Helvetica" pitchFamily="2" charset="0"/>
              </a:rPr>
              <a:t>RDMA</a:t>
            </a:r>
            <a:r>
              <a:rPr lang="zh-CN" altLang="en-US" dirty="0">
                <a:effectLst/>
                <a:latin typeface="Helvetica" pitchFamily="2" charset="0"/>
              </a:rPr>
              <a:t>的性能：集合通信过程会出现流量”多打一”</a:t>
            </a:r>
            <a:r>
              <a:rPr lang="en" altLang="zh-CN" dirty="0" err="1">
                <a:effectLst/>
                <a:latin typeface="Helvetica" pitchFamily="2" charset="0"/>
              </a:rPr>
              <a:t>Incast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容易发生网络拥塞和丢包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73E460-0841-7C9E-F122-B28C5BC6593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网络丢包引起</a:t>
            </a:r>
            <a:r>
              <a:rPr lang="en" altLang="zh-CN" dirty="0">
                <a:effectLst/>
                <a:latin typeface="Helvetica" pitchFamily="2" charset="0"/>
              </a:rPr>
              <a:t>RDMA</a:t>
            </a:r>
            <a:r>
              <a:rPr lang="zh-CN" altLang="en-US" dirty="0">
                <a:effectLst/>
                <a:latin typeface="Helvetica" pitchFamily="2" charset="0"/>
              </a:rPr>
              <a:t>性能下降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66AD1C-632C-AED7-E283-2BEB699C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4" y="1796308"/>
            <a:ext cx="5080000" cy="401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87102A-FC18-6115-67F4-A8B0094E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877" y="1918608"/>
            <a:ext cx="6311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AA08D-BB9A-A57D-5452-899CF312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高吞吐：网络中主要的流量是</a:t>
            </a:r>
            <a:r>
              <a:rPr lang="en" altLang="zh-CN" dirty="0" err="1">
                <a:effectLst/>
                <a:latin typeface="Helvetica" pitchFamily="2" charset="0"/>
              </a:rPr>
              <a:t>AlIReduce</a:t>
            </a:r>
            <a:r>
              <a:rPr lang="zh-CN" altLang="en-US" dirty="0">
                <a:effectLst/>
                <a:latin typeface="Helvetica" pitchFamily="2" charset="0"/>
              </a:rPr>
              <a:t>和点到点，通信量</a:t>
            </a:r>
            <a:r>
              <a:rPr lang="en-US" altLang="zh-CN" dirty="0">
                <a:effectLst/>
                <a:latin typeface="Helvetica" pitchFamily="2" charset="0"/>
              </a:rPr>
              <a:t>10</a:t>
            </a:r>
            <a:r>
              <a:rPr lang="en" altLang="zh-CN" dirty="0">
                <a:effectLst/>
                <a:latin typeface="Helvetica" pitchFamily="2" charset="0"/>
              </a:rPr>
              <a:t>GB</a:t>
            </a:r>
            <a:r>
              <a:rPr lang="zh-CN" altLang="en-US" dirty="0">
                <a:effectLst/>
                <a:latin typeface="Helvetica" pitchFamily="2" charset="0"/>
              </a:rPr>
              <a:t>级</a:t>
            </a:r>
            <a:r>
              <a:rPr lang="en-US" altLang="zh-CN" dirty="0">
                <a:latin typeface="Helvetica" pitchFamily="2" charset="0"/>
              </a:rPr>
              <a:t>/</a:t>
            </a:r>
            <a:r>
              <a:rPr lang="zh-CN" altLang="en-US" dirty="0">
                <a:latin typeface="Helvetica" pitchFamily="2" charset="0"/>
              </a:rPr>
              <a:t>迭代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D5D9D-09E0-A47A-5BD7-5251BCEBF9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Allreduce</a:t>
            </a:r>
            <a:r>
              <a:rPr lang="zh-CN" altLang="en-US" dirty="0">
                <a:effectLst/>
                <a:latin typeface="Helvetica" pitchFamily="2" charset="0"/>
              </a:rPr>
              <a:t>通机制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Reduce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用于从不同处理单元收集数据或部分结果，并由选定的运算符将它们组合成全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局结果</a:t>
            </a:r>
          </a:p>
          <a:p>
            <a:r>
              <a:rPr lang="en" altLang="zh-CN" dirty="0" err="1">
                <a:effectLst/>
                <a:latin typeface="Helvetica" pitchFamily="2" charset="0"/>
              </a:rPr>
              <a:t>AllReduce</a:t>
            </a:r>
            <a:r>
              <a:rPr lang="en" altLang="zh-CN" dirty="0">
                <a:effectLst/>
                <a:latin typeface="Helvetica" pitchFamily="2" charset="0"/>
              </a:rPr>
              <a:t>: reduce</a:t>
            </a:r>
            <a:r>
              <a:rPr lang="zh-CN" altLang="en-US" dirty="0">
                <a:effectLst/>
                <a:latin typeface="Helvetica" pitchFamily="2" charset="0"/>
              </a:rPr>
              <a:t>的结果分发到所有节点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ABB5D1-AA47-4243-6572-447B5EBE79A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Allreduce</a:t>
            </a:r>
            <a:r>
              <a:rPr lang="zh-CN" altLang="en" dirty="0">
                <a:effectLst/>
                <a:latin typeface="Helvetica" pitchFamily="2" charset="0"/>
              </a:rPr>
              <a:t>： </a:t>
            </a:r>
            <a:r>
              <a:rPr lang="zh-CN" altLang="en-US" dirty="0">
                <a:effectLst/>
                <a:latin typeface="Helvetica" pitchFamily="2" charset="0"/>
              </a:rPr>
              <a:t>可以通过算法转化为对分通信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通信数据量</a:t>
            </a:r>
            <a:r>
              <a:rPr lang="en" altLang="zh-CN" dirty="0">
                <a:effectLst/>
                <a:latin typeface="Helvetica" pitchFamily="2" charset="0"/>
              </a:rPr>
              <a:t>Double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无多打一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HW: HD </a:t>
            </a:r>
            <a:r>
              <a:rPr lang="en" altLang="zh-CN" dirty="0" err="1">
                <a:effectLst/>
                <a:latin typeface="Helvetica" pitchFamily="2" charset="0"/>
              </a:rPr>
              <a:t>allreduce</a:t>
            </a:r>
            <a:endParaRPr lang="en" altLang="zh-CN" dirty="0">
              <a:effectLst/>
              <a:latin typeface="Helvetica" pitchFamily="2" charset="0"/>
            </a:endParaRPr>
          </a:p>
          <a:p>
            <a:r>
              <a:rPr lang="en" altLang="zh-CN" dirty="0">
                <a:effectLst/>
                <a:latin typeface="Helvetica" pitchFamily="2" charset="0"/>
              </a:rPr>
              <a:t>NV: Ring </a:t>
            </a:r>
            <a:r>
              <a:rPr lang="en" altLang="zh-CN" dirty="0" err="1">
                <a:effectLst/>
                <a:latin typeface="Helvetica" pitchFamily="2" charset="0"/>
              </a:rPr>
              <a:t>allreduce</a:t>
            </a:r>
            <a:endParaRPr lang="en" altLang="zh-CN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B3F3C2-A03C-B86C-6014-D8BF1BD6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4368470"/>
            <a:ext cx="4737100" cy="142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3DD269-0D3E-4B49-1CA7-C4B54FAB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20" y="3619170"/>
            <a:ext cx="6858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EBBC4-6D9C-6ABE-79E3-883CF441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高吞吐：网络中主要的流量是</a:t>
            </a:r>
            <a:r>
              <a:rPr lang="en" altLang="zh-CN" dirty="0" err="1"/>
              <a:t>AlIReduce</a:t>
            </a:r>
            <a:r>
              <a:rPr lang="zh-CN" altLang="en-US" dirty="0"/>
              <a:t>和点到点，通信量</a:t>
            </a:r>
            <a:r>
              <a:rPr lang="en-US" altLang="zh-CN" dirty="0"/>
              <a:t>10</a:t>
            </a:r>
            <a:r>
              <a:rPr lang="en" altLang="zh-CN" dirty="0"/>
              <a:t>GB</a:t>
            </a:r>
            <a:r>
              <a:rPr lang="zh-CN" altLang="en-US" dirty="0"/>
              <a:t>级</a:t>
            </a:r>
            <a:r>
              <a:rPr lang="en-US" altLang="zh-CN" dirty="0"/>
              <a:t>/</a:t>
            </a:r>
            <a:r>
              <a:rPr lang="zh-CN" altLang="en-US" dirty="0"/>
              <a:t>迭代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F7E1E-04D9-FACD-6AE8-703319C78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zh-CN" altLang="en-US" dirty="0"/>
              <a:t>一个典型的</a:t>
            </a:r>
            <a:r>
              <a:rPr lang="en-US" altLang="zh-CN" dirty="0"/>
              <a:t>32</a:t>
            </a:r>
            <a:r>
              <a:rPr lang="zh-CN" altLang="en-US" dirty="0"/>
              <a:t>卡 </a:t>
            </a:r>
            <a:r>
              <a:rPr lang="en" altLang="zh-CN" dirty="0"/>
              <a:t>HD </a:t>
            </a:r>
            <a:r>
              <a:rPr lang="en" altLang="zh-CN" dirty="0" err="1"/>
              <a:t>allreduce</a:t>
            </a:r>
            <a:r>
              <a:rPr lang="zh-CN" altLang="en-US" dirty="0"/>
              <a:t>过程：</a:t>
            </a:r>
          </a:p>
          <a:p>
            <a:pPr lvl="1"/>
            <a:r>
              <a:rPr lang="zh-CN" altLang="en-US" dirty="0"/>
              <a:t>服务器节点内通信：通过总线完成机内</a:t>
            </a:r>
            <a:r>
              <a:rPr lang="en-US" altLang="zh-CN" dirty="0"/>
              <a:t>8</a:t>
            </a:r>
            <a:r>
              <a:rPr lang="zh-CN" altLang="en-US" dirty="0"/>
              <a:t>卡通信</a:t>
            </a:r>
            <a:endParaRPr lang="en-US" altLang="zh-CN" dirty="0"/>
          </a:p>
          <a:p>
            <a:pPr lvl="1"/>
            <a:r>
              <a:rPr lang="zh-CN" altLang="en-US" dirty="0"/>
              <a:t>服务器节点间通信：通过网络完成</a:t>
            </a:r>
            <a:r>
              <a:rPr lang="en-US" altLang="zh-CN" dirty="0"/>
              <a:t>4</a:t>
            </a:r>
            <a:r>
              <a:rPr lang="zh-CN" altLang="en-US" dirty="0"/>
              <a:t>台服务器之间的通信</a:t>
            </a:r>
            <a:endParaRPr lang="en-US" altLang="zh-CN" dirty="0"/>
          </a:p>
          <a:p>
            <a:r>
              <a:rPr lang="zh-CN" altLang="en-US" dirty="0"/>
              <a:t>大模型训练通信特点：</a:t>
            </a:r>
          </a:p>
          <a:p>
            <a:pPr lvl="1"/>
            <a:r>
              <a:rPr lang="th-TH" altLang="zh-CN" dirty="0"/>
              <a:t>﻿﻿</a:t>
            </a:r>
            <a:r>
              <a:rPr lang="zh-CN" altLang="en-US" dirty="0"/>
              <a:t>周期性，每轮迭代的通信模式一致</a:t>
            </a:r>
          </a:p>
          <a:p>
            <a:pPr lvl="1"/>
            <a:r>
              <a:rPr lang="zh-CN" altLang="en-US" dirty="0"/>
              <a:t>﻿﻿流数量少，单流带宽大，同步突发</a:t>
            </a:r>
          </a:p>
          <a:p>
            <a:pPr lvl="1"/>
            <a:r>
              <a:rPr lang="zh-CN" altLang="en-US" dirty="0"/>
              <a:t>﻿﻿每轮通信量大（</a:t>
            </a:r>
            <a:r>
              <a:rPr lang="en" altLang="zh-CN" dirty="0"/>
              <a:t>GB~</a:t>
            </a:r>
            <a:r>
              <a:rPr lang="zh-CN" altLang="en-US" dirty="0"/>
              <a:t>百</a:t>
            </a:r>
            <a:r>
              <a:rPr lang="en" altLang="zh-CN" dirty="0"/>
              <a:t>GB</a:t>
            </a:r>
            <a:r>
              <a:rPr lang="zh-CN" altLang="en-US" dirty="0"/>
              <a:t>级）</a:t>
            </a:r>
          </a:p>
          <a:p>
            <a:pPr lvl="1"/>
            <a:r>
              <a:rPr lang="zh-CN" altLang="en-US" dirty="0"/>
              <a:t>﻿﻿服务器内通信量为百</a:t>
            </a:r>
            <a:r>
              <a:rPr lang="en" altLang="zh-CN" dirty="0"/>
              <a:t>GB</a:t>
            </a:r>
            <a:r>
              <a:rPr lang="zh-CN" altLang="en-US" dirty="0"/>
              <a:t>级，以</a:t>
            </a:r>
            <a:r>
              <a:rPr lang="en" altLang="zh-CN" dirty="0" err="1"/>
              <a:t>allreduce</a:t>
            </a:r>
            <a:r>
              <a:rPr lang="zh-CN" altLang="en-US" dirty="0"/>
              <a:t>为主</a:t>
            </a:r>
          </a:p>
          <a:p>
            <a:pPr lvl="1"/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D39429FF-8E56-CD35-E125-451C723102F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CC20F84-D8D3-A279-1DCD-F45BA673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185" y="2151856"/>
            <a:ext cx="50038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B8065-E522-A53C-54C5-05730240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智运维：网络即插即用，端网协同稳定可靠，部署效率提升</a:t>
            </a:r>
            <a:r>
              <a:rPr lang="en-US" altLang="zh-CN" dirty="0">
                <a:effectLst/>
                <a:latin typeface="Helvetica" pitchFamily="2" charset="0"/>
              </a:rPr>
              <a:t>10</a:t>
            </a:r>
            <a:r>
              <a:rPr lang="zh-CN" altLang="en-US" dirty="0">
                <a:effectLst/>
                <a:latin typeface="Helvetica" pitchFamily="2" charset="0"/>
              </a:rPr>
              <a:t>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19521-BB73-B1D1-162B-914392589B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AS-IS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人工刷脚本部署，低效易出错，排障耗时长</a:t>
            </a:r>
            <a:endParaRPr lang="en-US" altLang="zh-CN" dirty="0">
              <a:effectLst/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部署依赖人工，计算</a:t>
            </a:r>
            <a:r>
              <a:rPr lang="en-US" altLang="zh-CN" dirty="0">
                <a:effectLst/>
                <a:latin typeface="Helvetica" pitchFamily="2" charset="0"/>
              </a:rPr>
              <a:t>&amp;</a:t>
            </a:r>
            <a:r>
              <a:rPr lang="zh-CN" altLang="en-US" dirty="0">
                <a:effectLst/>
                <a:latin typeface="Helvetica" pitchFamily="2" charset="0"/>
              </a:rPr>
              <a:t>网络解耦交付网卡配置与网络配置</a:t>
            </a:r>
            <a:br>
              <a:rPr lang="zh-CN" altLang="en-US" dirty="0">
                <a:effectLst/>
                <a:latin typeface="Helvetica" pitchFamily="2" charset="0"/>
              </a:rPr>
            </a:br>
            <a:r>
              <a:rPr lang="zh-CN" altLang="en-US" dirty="0">
                <a:effectLst/>
                <a:latin typeface="Helvetica" pitchFamily="2" charset="0"/>
              </a:rPr>
              <a:t>冲突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﻿﻿人工基于</a:t>
            </a:r>
            <a:r>
              <a:rPr lang="en" altLang="zh-CN" dirty="0">
                <a:effectLst/>
                <a:latin typeface="Helvetica" pitchFamily="2" charset="0"/>
              </a:rPr>
              <a:t>LLD</a:t>
            </a:r>
            <a:r>
              <a:rPr lang="zh-CN" altLang="en-US" dirty="0">
                <a:effectLst/>
                <a:latin typeface="Helvetica" pitchFamily="2" charset="0"/>
              </a:rPr>
              <a:t>生成配置脚本，低效易错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﻿﻿万卡组网万线互联，连线问题人工排查难</a:t>
            </a:r>
          </a:p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459A96-27BF-9092-ACE1-EA1AC425ED5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TO-BE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端网协同无错开局，即插即用、自动排查</a:t>
            </a:r>
          </a:p>
          <a:p>
            <a:r>
              <a:rPr lang="en" altLang="zh-CN" dirty="0">
                <a:effectLst/>
                <a:latin typeface="Helvetica" pitchFamily="2" charset="0"/>
              </a:rPr>
              <a:t>eService</a:t>
            </a:r>
            <a:r>
              <a:rPr lang="zh-CN" altLang="en-US" dirty="0">
                <a:effectLst/>
                <a:latin typeface="Helvetica" pitchFamily="2" charset="0"/>
              </a:rPr>
              <a:t>工具云端规划，端网协同，配置强一致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﻿﻿基于</a:t>
            </a:r>
            <a:r>
              <a:rPr lang="en" altLang="zh-CN" dirty="0">
                <a:effectLst/>
                <a:latin typeface="Helvetica" pitchFamily="2" charset="0"/>
              </a:rPr>
              <a:t>LLD</a:t>
            </a:r>
            <a:r>
              <a:rPr lang="zh-CN" altLang="en-US" dirty="0">
                <a:effectLst/>
                <a:latin typeface="Helvetica" pitchFamily="2" charset="0"/>
              </a:rPr>
              <a:t>自动生成配置并加载，网络即插即用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</a:t>
            </a:r>
            <a:r>
              <a:rPr lang="en" altLang="zh-CN" dirty="0">
                <a:effectLst/>
                <a:latin typeface="Helvetica" pitchFamily="2" charset="0"/>
              </a:rPr>
              <a:t>LLD</a:t>
            </a:r>
            <a:r>
              <a:rPr lang="zh-CN" altLang="en-US" dirty="0">
                <a:effectLst/>
                <a:latin typeface="Helvetica" pitchFamily="2" charset="0"/>
              </a:rPr>
              <a:t>规划与</a:t>
            </a:r>
            <a:r>
              <a:rPr lang="en" altLang="zh-CN" dirty="0">
                <a:effectLst/>
                <a:latin typeface="Helvetica" pitchFamily="2" charset="0"/>
              </a:rPr>
              <a:t>LLDP</a:t>
            </a:r>
            <a:r>
              <a:rPr lang="zh-CN" altLang="en-US" dirty="0">
                <a:effectLst/>
                <a:latin typeface="Helvetica" pitchFamily="2" charset="0"/>
              </a:rPr>
              <a:t>实际拓扑秒级比较，自动排查线路错误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7BCB91-C276-50E2-C1B8-E9908E7E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45" y="3802908"/>
            <a:ext cx="4185238" cy="22798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A77BBA-B111-4E4F-C3EF-84B83BEB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07" y="3275107"/>
            <a:ext cx="5215602" cy="280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10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5299125" y="1046095"/>
            <a:ext cx="15985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system-ui"/>
              </a:rPr>
              <a:t>总结与思考</a:t>
            </a:r>
            <a:endParaRPr lang="zh-CN" altLang="en-US" sz="7200" b="1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584921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8DFE4-547B-78FB-117B-9848FE94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 </a:t>
            </a:r>
            <a:r>
              <a:rPr lang="en-US" altLang="zh-CN" dirty="0"/>
              <a:t>AI</a:t>
            </a:r>
            <a:r>
              <a:rPr lang="zh-CN" altLang="en-US" dirty="0"/>
              <a:t> 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A4FC6F-2EE0-CD86-C7D1-B4DB1BF840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以网强算，极简无损高吞吐的网络和协议，释放 </a:t>
            </a:r>
            <a:r>
              <a:rPr lang="en-US" altLang="zh-CN" dirty="0"/>
              <a:t>AI</a:t>
            </a:r>
            <a:r>
              <a:rPr lang="zh-CN" altLang="en-US" dirty="0"/>
              <a:t> 高算力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3DB3E17-CAB3-9507-EED0-29AD79A5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23" y="1881033"/>
            <a:ext cx="10511315" cy="44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8DFE4-547B-78FB-117B-9848FE94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 </a:t>
            </a:r>
            <a:r>
              <a:rPr lang="en-US" altLang="zh-CN" dirty="0"/>
              <a:t>AI</a:t>
            </a:r>
            <a:r>
              <a:rPr lang="zh-CN" altLang="en-US" dirty="0"/>
              <a:t> 集群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A4FC6F-2EE0-CD86-C7D1-B4DB1BF840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集群：计算、网络、存储，都需要协同网络进行一体化的规划建设</a:t>
            </a:r>
          </a:p>
          <a:p>
            <a:pPr lvl="1"/>
            <a:r>
              <a:rPr lang="zh-CN" altLang="en-US" dirty="0"/>
              <a:t>﻿超融合网络四平面分离设计、统一承载、集中管控运维、独立扩展、故障隔离</a:t>
            </a:r>
          </a:p>
          <a:p>
            <a:pPr lvl="1"/>
            <a:r>
              <a:rPr lang="zh-CN" altLang="en-US" dirty="0"/>
              <a:t>﻿极简化二层组网架构，减少光模块和线缆消耗，快速交付、维护简化</a:t>
            </a:r>
          </a:p>
          <a:p>
            <a:pPr lvl="1"/>
            <a:r>
              <a:rPr lang="zh-CN" altLang="en-US" dirty="0"/>
              <a:t>﻿﻿大规模组网极简架构，平滑扩展，集群半径可达</a:t>
            </a:r>
            <a:r>
              <a:rPr lang="en-US" altLang="zh-CN" dirty="0"/>
              <a:t>2</a:t>
            </a:r>
            <a:r>
              <a:rPr lang="en" altLang="zh-CN" dirty="0"/>
              <a:t>km</a:t>
            </a:r>
            <a:r>
              <a:rPr lang="zh-CN" altLang="en-US" dirty="0"/>
              <a:t>以上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290A0C-BA0D-5F4D-32FD-03E8C58F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122" y="3529775"/>
            <a:ext cx="3314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7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8DFE4-547B-78FB-117B-9848FE94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新一代算力平台网络：以网强算，极简无损高吞吐网络释放智能高算力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A4FC6F-2EE0-CD86-C7D1-B4DB1BF840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智能无损：彻底解决以太丢包问题</a:t>
            </a:r>
          </a:p>
          <a:p>
            <a:pPr lvl="1"/>
            <a:r>
              <a:rPr lang="en-US" altLang="zh-CN" dirty="0">
                <a:effectLst/>
                <a:latin typeface="Helvetica" pitchFamily="2" charset="0"/>
              </a:rPr>
              <a:t>• </a:t>
            </a:r>
            <a:r>
              <a:rPr lang="zh-CN" altLang="en-US" dirty="0">
                <a:effectLst/>
                <a:latin typeface="Helvetica" pitchFamily="2" charset="0"/>
              </a:rPr>
              <a:t>基于</a:t>
            </a:r>
            <a:r>
              <a:rPr lang="en" altLang="zh-CN" dirty="0">
                <a:effectLst/>
                <a:latin typeface="Helvetica" pitchFamily="2" charset="0"/>
              </a:rPr>
              <a:t>AI</a:t>
            </a:r>
            <a:r>
              <a:rPr lang="zh-CN" altLang="en-US" dirty="0">
                <a:effectLst/>
                <a:latin typeface="Helvetica" pitchFamily="2" charset="0"/>
              </a:rPr>
              <a:t>算法实时感知网络流量模型，自适应调整</a:t>
            </a:r>
            <a:r>
              <a:rPr lang="en" altLang="zh-CN" dirty="0">
                <a:effectLst/>
                <a:latin typeface="Helvetica" pitchFamily="2" charset="0"/>
              </a:rPr>
              <a:t>ECN</a:t>
            </a:r>
            <a:r>
              <a:rPr lang="zh-CN" altLang="en-US" dirty="0">
                <a:effectLst/>
                <a:latin typeface="Helvetica" pitchFamily="2" charset="0"/>
              </a:rPr>
              <a:t>水线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en" altLang="zh-CN" dirty="0">
                <a:effectLst/>
                <a:latin typeface="Helvetica" pitchFamily="2" charset="0"/>
              </a:rPr>
              <a:t>PFC deadlock free </a:t>
            </a:r>
            <a:r>
              <a:rPr lang="zh-CN" altLang="en-US" dirty="0">
                <a:effectLst/>
                <a:latin typeface="Helvetica" pitchFamily="2" charset="0"/>
              </a:rPr>
              <a:t>自动预防</a:t>
            </a:r>
            <a:r>
              <a:rPr lang="en" altLang="zh-CN" dirty="0">
                <a:effectLst/>
                <a:latin typeface="Helvetica" pitchFamily="2" charset="0"/>
              </a:rPr>
              <a:t>PFC</a:t>
            </a:r>
            <a:r>
              <a:rPr lang="zh-CN" altLang="en-US" dirty="0">
                <a:effectLst/>
                <a:latin typeface="Helvetica" pitchFamily="2" charset="0"/>
              </a:rPr>
              <a:t>死锁</a:t>
            </a:r>
          </a:p>
          <a:p>
            <a:pPr lvl="1"/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BE6BC9-2467-F655-26D1-4662BC8D05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全局负载分担，整体吞吐提升至</a:t>
            </a:r>
            <a:r>
              <a:rPr lang="en-US" altLang="zh-CN" dirty="0">
                <a:effectLst/>
                <a:latin typeface="Helvetica" pitchFamily="2" charset="0"/>
              </a:rPr>
              <a:t>95%+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﻿网络负载自动调优，网络利用率提升至</a:t>
            </a:r>
            <a:r>
              <a:rPr lang="en-US" altLang="zh-CN" dirty="0">
                <a:effectLst/>
                <a:latin typeface="Helvetica" pitchFamily="2" charset="0"/>
              </a:rPr>
              <a:t>95%</a:t>
            </a:r>
            <a:r>
              <a:rPr lang="zh-CN" altLang="en-US" dirty="0">
                <a:effectLst/>
                <a:latin typeface="Helvetica" pitchFamily="2" charset="0"/>
              </a:rPr>
              <a:t>以上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﻿减少尾部时延和时延抖动，集群性能提升</a:t>
            </a:r>
            <a:r>
              <a:rPr lang="en-US" altLang="zh-CN" dirty="0">
                <a:effectLst/>
                <a:latin typeface="Helvetica" pitchFamily="2" charset="0"/>
              </a:rPr>
              <a:t>20%</a:t>
            </a:r>
            <a:r>
              <a:rPr lang="zh-CN" altLang="en-US" dirty="0">
                <a:effectLst/>
                <a:latin typeface="Helvetica" pitchFamily="2" charset="0"/>
              </a:rPr>
              <a:t>以上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  <a:latin typeface="Helvetica" pitchFamily="2" charset="0"/>
              </a:rPr>
              <a:t>﻿﻿实时调优，算法能力</a:t>
            </a:r>
            <a:r>
              <a:rPr lang="en-US" altLang="zh-CN" dirty="0">
                <a:effectLst/>
                <a:latin typeface="Helvetica" pitchFamily="2" charset="0"/>
              </a:rPr>
              <a:t>8</a:t>
            </a:r>
            <a:r>
              <a:rPr lang="en" altLang="zh-CN" dirty="0">
                <a:effectLst/>
                <a:latin typeface="Helvetica" pitchFamily="2" charset="0"/>
              </a:rPr>
              <a:t>K GPU</a:t>
            </a:r>
            <a:r>
              <a:rPr lang="zh-CN" altLang="en-US" dirty="0">
                <a:effectLst/>
                <a:latin typeface="Helvetica" pitchFamily="2" charset="0"/>
              </a:rPr>
              <a:t>规模下</a:t>
            </a:r>
            <a:r>
              <a:rPr lang="en" altLang="zh-CN" dirty="0">
                <a:effectLst/>
                <a:latin typeface="Helvetica" pitchFamily="2" charset="0"/>
              </a:rPr>
              <a:t>ms</a:t>
            </a:r>
            <a:r>
              <a:rPr lang="zh-CN" altLang="en-US" dirty="0">
                <a:effectLst/>
                <a:latin typeface="Helvetica" pitchFamily="2" charset="0"/>
              </a:rPr>
              <a:t>级算路</a:t>
            </a:r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5EC4E8-213C-47B7-E64C-5AF1BDB3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72" y="3670713"/>
            <a:ext cx="4483100" cy="2247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3FC043-7F98-9F59-F4EF-96DDF4D8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858" y="4597813"/>
            <a:ext cx="4000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22295-7926-D39E-2A5B-D981D942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新一代算力平台网络：以网强算，极简无损高吞吐网络释放智能高算力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074C2-9071-379A-AD9C-9817E2D80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AI</a:t>
            </a:r>
            <a:r>
              <a:rPr lang="zh-CN" altLang="en-US" dirty="0"/>
              <a:t> 全栈可视化运维，训练过程实时可视</a:t>
            </a:r>
          </a:p>
          <a:p>
            <a:r>
              <a:rPr lang="zh-CN" altLang="en-US" dirty="0"/>
              <a:t>作业</a:t>
            </a:r>
            <a:r>
              <a:rPr lang="en-US" altLang="zh-CN" dirty="0"/>
              <a:t>/</a:t>
            </a:r>
            <a:r>
              <a:rPr lang="zh-CN" altLang="en-US" dirty="0"/>
              <a:t>任务状态实时感知，包括任务健康度、流量路径、全网吞吐、网络丢包等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0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540C19-6E4B-59DA-3C12-B8700E20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3548DA-8233-0565-A63A-2413C14207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Key Observation: LLM Training Has Pairwise Hierarchical Traffic Patterns">
            <a:extLst>
              <a:ext uri="{FF2B5EF4-FFF2-40B4-BE49-F238E27FC236}">
                <a16:creationId xmlns:a16="http://schemas.microsoft.com/office/drawing/2014/main" id="{35317E5B-F44B-1D26-F1AC-F7A7D36C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1" y="506644"/>
            <a:ext cx="11291299" cy="63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8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A902E5-E26B-CC30-A0D5-3F3435D848A7}"/>
              </a:ext>
            </a:extLst>
          </p:cNvPr>
          <p:cNvSpPr/>
          <p:nvPr/>
        </p:nvSpPr>
        <p:spPr>
          <a:xfrm>
            <a:off x="6670952" y="3759561"/>
            <a:ext cx="3184148" cy="2328917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90" name="Picture 3">
            <a:extLst>
              <a:ext uri="{FF2B5EF4-FFF2-40B4-BE49-F238E27FC236}">
                <a16:creationId xmlns:a16="http://schemas.microsoft.com/office/drawing/2014/main" id="{AED391DF-F322-0F5F-E85A-1D9B22F8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3948968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0" name="Picture 3">
            <a:extLst>
              <a:ext uri="{FF2B5EF4-FFF2-40B4-BE49-F238E27FC236}">
                <a16:creationId xmlns:a16="http://schemas.microsoft.com/office/drawing/2014/main" id="{4A5C8BA9-B08D-899E-06E8-DD2A9F39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199235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" name="Picture 3">
            <a:extLst>
              <a:ext uri="{FF2B5EF4-FFF2-40B4-BE49-F238E27FC236}">
                <a16:creationId xmlns:a16="http://schemas.microsoft.com/office/drawing/2014/main" id="{09721D9A-5DA9-8923-041F-EF6E6DE3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449503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4" name="图片 1323">
            <a:extLst>
              <a:ext uri="{FF2B5EF4-FFF2-40B4-BE49-F238E27FC236}">
                <a16:creationId xmlns:a16="http://schemas.microsoft.com/office/drawing/2014/main" id="{E98DF425-695F-F573-EBBC-DAF2C18EC8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216451"/>
            <a:ext cx="506758" cy="1372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549ED-27C6-CF75-73F2-E9B6D4D6CEEE}"/>
              </a:ext>
            </a:extLst>
          </p:cNvPr>
          <p:cNvSpPr/>
          <p:nvPr/>
        </p:nvSpPr>
        <p:spPr>
          <a:xfrm>
            <a:off x="3582478" y="3758609"/>
            <a:ext cx="2965758" cy="2328916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</a:t>
            </a:r>
            <a:endParaRPr lang="zh-CN" altLang="en-US" dirty="0"/>
          </a:p>
        </p:txBody>
      </p:sp>
      <p:sp>
        <p:nvSpPr>
          <p:cNvPr id="1110" name="TextBox 15">
            <a:extLst>
              <a:ext uri="{FF2B5EF4-FFF2-40B4-BE49-F238E27FC236}">
                <a16:creationId xmlns:a16="http://schemas.microsoft.com/office/drawing/2014/main" id="{B02908EA-9181-A017-2882-8AE369436F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04218" y="1608879"/>
            <a:ext cx="63595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1111" name="TextBox 15">
            <a:extLst>
              <a:ext uri="{FF2B5EF4-FFF2-40B4-BE49-F238E27FC236}">
                <a16:creationId xmlns:a16="http://schemas.microsoft.com/office/drawing/2014/main" id="{9C99786A-D966-BDF2-8CFC-8D002FCD92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404218" y="1393848"/>
            <a:ext cx="714500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2" name="直接连接符 98">
            <a:extLst>
              <a:ext uri="{FF2B5EF4-FFF2-40B4-BE49-F238E27FC236}">
                <a16:creationId xmlns:a16="http://schemas.microsoft.com/office/drawing/2014/main" id="{C347F3C1-A1C3-C4FF-11A1-528CCD88588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9762027" y="1694928"/>
            <a:ext cx="540000" cy="1"/>
          </a:xfrm>
          <a:prstGeom prst="line">
            <a:avLst/>
          </a:prstGeom>
          <a:noFill/>
          <a:ln w="28575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3" name="直接连接符 98">
            <a:extLst>
              <a:ext uri="{FF2B5EF4-FFF2-40B4-BE49-F238E27FC236}">
                <a16:creationId xmlns:a16="http://schemas.microsoft.com/office/drawing/2014/main" id="{3ADA8D94-A000-5F02-D2A6-9E03A65A1DEB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 flipV="1">
            <a:off x="9762027" y="1478531"/>
            <a:ext cx="540000" cy="3727"/>
          </a:xfrm>
          <a:prstGeom prst="line">
            <a:avLst/>
          </a:prstGeom>
          <a:noFill/>
          <a:ln w="28575">
            <a:solidFill>
              <a:srgbClr val="00CC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4" name="TextBox 15">
            <a:extLst>
              <a:ext uri="{FF2B5EF4-FFF2-40B4-BE49-F238E27FC236}">
                <a16:creationId xmlns:a16="http://schemas.microsoft.com/office/drawing/2014/main" id="{AEB176B7-CD9C-C8F5-DF98-E0827C0B99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04218" y="1823910"/>
            <a:ext cx="57183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5" name="直接连接符 98">
            <a:extLst>
              <a:ext uri="{FF2B5EF4-FFF2-40B4-BE49-F238E27FC236}">
                <a16:creationId xmlns:a16="http://schemas.microsoft.com/office/drawing/2014/main" id="{4482A28F-F967-BFD0-9C8E-AD5A0BE8CBF3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9762027" y="1907599"/>
            <a:ext cx="540000" cy="0"/>
          </a:xfrm>
          <a:prstGeom prst="line">
            <a:avLst/>
          </a:prstGeom>
          <a:noFill/>
          <a:ln w="28575">
            <a:solidFill>
              <a:srgbClr val="1D1D1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" name="TextBox 15">
            <a:extLst>
              <a:ext uri="{FF2B5EF4-FFF2-40B4-BE49-F238E27FC236}">
                <a16:creationId xmlns:a16="http://schemas.microsoft.com/office/drawing/2014/main" id="{ED52E6AA-26A0-A75D-ABF8-1741DF06BD8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404218" y="1179082"/>
            <a:ext cx="714351" cy="205501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7" name="直接连接符 98">
            <a:extLst>
              <a:ext uri="{FF2B5EF4-FFF2-40B4-BE49-F238E27FC236}">
                <a16:creationId xmlns:a16="http://schemas.microsoft.com/office/drawing/2014/main" id="{DBF0FE6F-3AE1-21FB-E850-EE5B96455D69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V="1">
            <a:off x="9762027" y="1265861"/>
            <a:ext cx="54000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9" name="TextBox 15">
            <a:extLst>
              <a:ext uri="{FF2B5EF4-FFF2-40B4-BE49-F238E27FC236}">
                <a16:creationId xmlns:a16="http://schemas.microsoft.com/office/drawing/2014/main" id="{79D35F5C-B219-4C6B-6322-657D11CFF16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404218" y="2038941"/>
            <a:ext cx="108319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0" name="直接连接符 98">
            <a:extLst>
              <a:ext uri="{FF2B5EF4-FFF2-40B4-BE49-F238E27FC236}">
                <a16:creationId xmlns:a16="http://schemas.microsoft.com/office/drawing/2014/main" id="{01C882CE-E9A9-83CD-4A6A-5C53183E13E9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9762027" y="2120269"/>
            <a:ext cx="540000" cy="159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1" name="TextBox 15">
            <a:extLst>
              <a:ext uri="{FF2B5EF4-FFF2-40B4-BE49-F238E27FC236}">
                <a16:creationId xmlns:a16="http://schemas.microsoft.com/office/drawing/2014/main" id="{589CBF44-D29E-4524-74EA-4535F1B4E56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04218" y="2253972"/>
            <a:ext cx="1089603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2" name="直接连接符 98">
            <a:extLst>
              <a:ext uri="{FF2B5EF4-FFF2-40B4-BE49-F238E27FC236}">
                <a16:creationId xmlns:a16="http://schemas.microsoft.com/office/drawing/2014/main" id="{47FCB384-F6A4-60B7-29ED-3C6977738F3D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9762027" y="2334536"/>
            <a:ext cx="540000" cy="159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3" name="直接连接符 98">
            <a:extLst>
              <a:ext uri="{FF2B5EF4-FFF2-40B4-BE49-F238E27FC236}">
                <a16:creationId xmlns:a16="http://schemas.microsoft.com/office/drawing/2014/main" id="{40D77BDF-D66B-F7EC-5481-92796926B361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 flipV="1">
            <a:off x="9762027" y="2548802"/>
            <a:ext cx="540000" cy="5856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5" name="TextBox 15">
            <a:extLst>
              <a:ext uri="{FF2B5EF4-FFF2-40B4-BE49-F238E27FC236}">
                <a16:creationId xmlns:a16="http://schemas.microsoft.com/office/drawing/2014/main" id="{BA3FC91F-01A8-B77D-BCBF-EFA92E69C3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404218" y="2469002"/>
            <a:ext cx="109922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2048F3-BF20-37A8-2A77-84A4437A1B07}"/>
              </a:ext>
            </a:extLst>
          </p:cNvPr>
          <p:cNvSpPr txBox="1"/>
          <p:nvPr/>
        </p:nvSpPr>
        <p:spPr>
          <a:xfrm>
            <a:off x="7632749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BCC46E-B367-35BF-3922-3E506F149005}"/>
              </a:ext>
            </a:extLst>
          </p:cNvPr>
          <p:cNvSpPr txBox="1"/>
          <p:nvPr/>
        </p:nvSpPr>
        <p:spPr>
          <a:xfrm>
            <a:off x="4528701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A15D8B-E65A-4963-4865-CC33E15ECABB}"/>
              </a:ext>
            </a:extLst>
          </p:cNvPr>
          <p:cNvSpPr/>
          <p:nvPr/>
        </p:nvSpPr>
        <p:spPr>
          <a:xfrm>
            <a:off x="1058286" y="4999171"/>
            <a:ext cx="2394187" cy="1088353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41D69-09A3-52CA-7F87-B620DD39AB9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856945" y="1039471"/>
            <a:ext cx="131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Border Leaf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cxnSp>
        <p:nvCxnSpPr>
          <p:cNvPr id="11" name="直接连接符 229">
            <a:extLst>
              <a:ext uri="{FF2B5EF4-FFF2-40B4-BE49-F238E27FC236}">
                <a16:creationId xmlns:a16="http://schemas.microsoft.com/office/drawing/2014/main" id="{40C188C2-D4B9-CA25-4086-715303BF8F9C}"/>
              </a:ext>
            </a:extLst>
          </p:cNvPr>
          <p:cNvCxnSpPr>
            <a:cxnSpLocks/>
            <a:stCxn id="48" idx="2"/>
            <a:endCxn id="1144" idx="0"/>
          </p:cNvCxnSpPr>
          <p:nvPr>
            <p:custDataLst>
              <p:tags r:id="rId17"/>
            </p:custDataLst>
          </p:nvPr>
        </p:nvCxnSpPr>
        <p:spPr>
          <a:xfrm flipH="1">
            <a:off x="4899142" y="2228644"/>
            <a:ext cx="1226021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直接连接符 230">
            <a:extLst>
              <a:ext uri="{FF2B5EF4-FFF2-40B4-BE49-F238E27FC236}">
                <a16:creationId xmlns:a16="http://schemas.microsoft.com/office/drawing/2014/main" id="{BE2EA5B1-2D6B-FC21-A5AD-ABA25742AD94}"/>
              </a:ext>
            </a:extLst>
          </p:cNvPr>
          <p:cNvCxnSpPr>
            <a:cxnSpLocks/>
            <a:stCxn id="47" idx="2"/>
            <a:endCxn id="1144" idx="0"/>
          </p:cNvCxnSpPr>
          <p:nvPr>
            <p:custDataLst>
              <p:tags r:id="rId18"/>
            </p:custDataLst>
          </p:nvPr>
        </p:nvCxnSpPr>
        <p:spPr>
          <a:xfrm flipH="1">
            <a:off x="4899142" y="2228644"/>
            <a:ext cx="1915606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直接连接符 231">
            <a:extLst>
              <a:ext uri="{FF2B5EF4-FFF2-40B4-BE49-F238E27FC236}">
                <a16:creationId xmlns:a16="http://schemas.microsoft.com/office/drawing/2014/main" id="{6C754EFD-8696-5118-E5EC-F46FDE072222}"/>
              </a:ext>
            </a:extLst>
          </p:cNvPr>
          <p:cNvCxnSpPr>
            <a:cxnSpLocks/>
            <a:stCxn id="47" idx="2"/>
            <a:endCxn id="1145" idx="0"/>
          </p:cNvCxnSpPr>
          <p:nvPr>
            <p:custDataLst>
              <p:tags r:id="rId19"/>
            </p:custDataLst>
          </p:nvPr>
        </p:nvCxnSpPr>
        <p:spPr>
          <a:xfrm flipH="1">
            <a:off x="5395297" y="2228644"/>
            <a:ext cx="1419451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" name="直接连接符 232">
            <a:extLst>
              <a:ext uri="{FF2B5EF4-FFF2-40B4-BE49-F238E27FC236}">
                <a16:creationId xmlns:a16="http://schemas.microsoft.com/office/drawing/2014/main" id="{D2141694-5CBE-9D8B-1698-576C686C2581}"/>
              </a:ext>
            </a:extLst>
          </p:cNvPr>
          <p:cNvCxnSpPr>
            <a:cxnSpLocks/>
            <a:stCxn id="48" idx="2"/>
            <a:endCxn id="1145" idx="0"/>
          </p:cNvCxnSpPr>
          <p:nvPr>
            <p:custDataLst>
              <p:tags r:id="rId20"/>
            </p:custDataLst>
          </p:nvPr>
        </p:nvCxnSpPr>
        <p:spPr>
          <a:xfrm flipH="1">
            <a:off x="5395297" y="2228644"/>
            <a:ext cx="729866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233">
            <a:extLst>
              <a:ext uri="{FF2B5EF4-FFF2-40B4-BE49-F238E27FC236}">
                <a16:creationId xmlns:a16="http://schemas.microsoft.com/office/drawing/2014/main" id="{C38ADA98-ED02-759B-C396-958A61794BE3}"/>
              </a:ext>
            </a:extLst>
          </p:cNvPr>
          <p:cNvCxnSpPr>
            <a:cxnSpLocks/>
            <a:stCxn id="1144" idx="2"/>
            <a:endCxn id="1036" idx="0"/>
          </p:cNvCxnSpPr>
          <p:nvPr>
            <p:custDataLst>
              <p:tags r:id="rId21"/>
            </p:custDataLst>
          </p:nvPr>
        </p:nvCxnSpPr>
        <p:spPr>
          <a:xfrm>
            <a:off x="4899142" y="3190944"/>
            <a:ext cx="272875" cy="612665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234">
            <a:extLst>
              <a:ext uri="{FF2B5EF4-FFF2-40B4-BE49-F238E27FC236}">
                <a16:creationId xmlns:a16="http://schemas.microsoft.com/office/drawing/2014/main" id="{CF728F4F-8CA9-AE8C-C726-1B8D8E7292E9}"/>
              </a:ext>
            </a:extLst>
          </p:cNvPr>
          <p:cNvCxnSpPr>
            <a:cxnSpLocks/>
            <a:stCxn id="1145" idx="2"/>
            <a:endCxn id="1036" idx="0"/>
          </p:cNvCxnSpPr>
          <p:nvPr>
            <p:custDataLst>
              <p:tags r:id="rId22"/>
            </p:custDataLst>
          </p:nvPr>
        </p:nvCxnSpPr>
        <p:spPr>
          <a:xfrm flipH="1">
            <a:off x="5172017" y="3189049"/>
            <a:ext cx="223280" cy="61456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235">
            <a:extLst>
              <a:ext uri="{FF2B5EF4-FFF2-40B4-BE49-F238E27FC236}">
                <a16:creationId xmlns:a16="http://schemas.microsoft.com/office/drawing/2014/main" id="{7027EF16-3942-17F5-2B47-4BB6CDCED69F}"/>
              </a:ext>
            </a:extLst>
          </p:cNvPr>
          <p:cNvCxnSpPr>
            <a:stCxn id="1104" idx="0"/>
            <a:endCxn id="21" idx="2"/>
          </p:cNvCxnSpPr>
          <p:nvPr>
            <p:custDataLst>
              <p:tags r:id="rId23"/>
            </p:custDataLst>
          </p:nvPr>
        </p:nvCxnSpPr>
        <p:spPr bwMode="auto">
          <a:xfrm flipV="1">
            <a:off x="5904210" y="4569771"/>
            <a:ext cx="22515" cy="685806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236">
            <a:extLst>
              <a:ext uri="{FF2B5EF4-FFF2-40B4-BE49-F238E27FC236}">
                <a16:creationId xmlns:a16="http://schemas.microsoft.com/office/drawing/2014/main" id="{63EF5E5D-FD68-D346-22CB-5FDADB0B0697}"/>
              </a:ext>
            </a:extLst>
          </p:cNvPr>
          <p:cNvCxnSpPr>
            <a:stCxn id="1103" idx="0"/>
          </p:cNvCxnSpPr>
          <p:nvPr>
            <p:custDataLst>
              <p:tags r:id="rId24"/>
            </p:custDataLst>
          </p:nvPr>
        </p:nvCxnSpPr>
        <p:spPr bwMode="auto">
          <a:xfrm flipV="1">
            <a:off x="4171517" y="4571836"/>
            <a:ext cx="1762057" cy="69733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22356FD9-82D8-3AE5-3743-096B26CB359F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3965876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14D7D39-E1E7-660F-C85E-1B143C8428CC}"/>
              </a:ext>
            </a:extLst>
          </p:cNvPr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202447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1E2B939A-029F-8247-5F99-09BBA1FC9A85}"/>
              </a:ext>
            </a:extLst>
          </p:cNvPr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45051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400625C-C1EA-68E4-8B70-09D58722F9F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645959" y="3846983"/>
            <a:ext cx="2841877" cy="880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42">
            <a:extLst>
              <a:ext uri="{FF2B5EF4-FFF2-40B4-BE49-F238E27FC236}">
                <a16:creationId xmlns:a16="http://schemas.microsoft.com/office/drawing/2014/main" id="{2034EE1B-C6BE-A10D-4526-894CCC3EB188}"/>
              </a:ext>
            </a:extLst>
          </p:cNvPr>
          <p:cNvCxnSpPr>
            <a:cxnSpLocks/>
            <a:stCxn id="48" idx="2"/>
            <a:endCxn id="1152" idx="0"/>
          </p:cNvCxnSpPr>
          <p:nvPr>
            <p:custDataLst>
              <p:tags r:id="rId29"/>
            </p:custDataLst>
          </p:nvPr>
        </p:nvCxnSpPr>
        <p:spPr>
          <a:xfrm flipH="1">
            <a:off x="3352923" y="2228644"/>
            <a:ext cx="2772240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5" name="直接连接符 243">
            <a:extLst>
              <a:ext uri="{FF2B5EF4-FFF2-40B4-BE49-F238E27FC236}">
                <a16:creationId xmlns:a16="http://schemas.microsoft.com/office/drawing/2014/main" id="{DB52D2FF-5CEE-D7D9-4712-3C16EAA98999}"/>
              </a:ext>
            </a:extLst>
          </p:cNvPr>
          <p:cNvCxnSpPr>
            <a:cxnSpLocks/>
            <a:stCxn id="47" idx="2"/>
            <a:endCxn id="1152" idx="0"/>
          </p:cNvCxnSpPr>
          <p:nvPr>
            <p:custDataLst>
              <p:tags r:id="rId30"/>
            </p:custDataLst>
          </p:nvPr>
        </p:nvCxnSpPr>
        <p:spPr>
          <a:xfrm flipH="1">
            <a:off x="3352923" y="2228644"/>
            <a:ext cx="3461825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连接符 244">
            <a:extLst>
              <a:ext uri="{FF2B5EF4-FFF2-40B4-BE49-F238E27FC236}">
                <a16:creationId xmlns:a16="http://schemas.microsoft.com/office/drawing/2014/main" id="{19EE954E-886E-51C8-ACB4-BB65561BA776}"/>
              </a:ext>
            </a:extLst>
          </p:cNvPr>
          <p:cNvCxnSpPr>
            <a:cxnSpLocks/>
            <a:stCxn id="41" idx="2"/>
            <a:endCxn id="1167" idx="0"/>
          </p:cNvCxnSpPr>
          <p:nvPr>
            <p:custDataLst>
              <p:tags r:id="rId31"/>
            </p:custDataLst>
          </p:nvPr>
        </p:nvCxnSpPr>
        <p:spPr>
          <a:xfrm flipH="1">
            <a:off x="2322094" y="1590384"/>
            <a:ext cx="440618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7" name="直接连接符 245">
            <a:extLst>
              <a:ext uri="{FF2B5EF4-FFF2-40B4-BE49-F238E27FC236}">
                <a16:creationId xmlns:a16="http://schemas.microsoft.com/office/drawing/2014/main" id="{A542627A-2A10-0A0C-83B6-1AFAF316315B}"/>
              </a:ext>
            </a:extLst>
          </p:cNvPr>
          <p:cNvCxnSpPr>
            <a:cxnSpLocks/>
            <a:stCxn id="40" idx="2"/>
            <a:endCxn id="1166" idx="0"/>
          </p:cNvCxnSpPr>
          <p:nvPr>
            <p:custDataLst>
              <p:tags r:id="rId32"/>
            </p:custDataLst>
          </p:nvPr>
        </p:nvCxnSpPr>
        <p:spPr>
          <a:xfrm flipH="1">
            <a:off x="1361586" y="1590384"/>
            <a:ext cx="482933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8" name="直接连接符 246">
            <a:extLst>
              <a:ext uri="{FF2B5EF4-FFF2-40B4-BE49-F238E27FC236}">
                <a16:creationId xmlns:a16="http://schemas.microsoft.com/office/drawing/2014/main" id="{7BADA344-C6DF-1695-B175-A10A977FF70C}"/>
              </a:ext>
            </a:extLst>
          </p:cNvPr>
          <p:cNvCxnSpPr>
            <a:cxnSpLocks/>
            <a:stCxn id="47" idx="2"/>
            <a:endCxn id="1153" idx="0"/>
          </p:cNvCxnSpPr>
          <p:nvPr>
            <p:custDataLst>
              <p:tags r:id="rId33"/>
            </p:custDataLst>
          </p:nvPr>
        </p:nvCxnSpPr>
        <p:spPr>
          <a:xfrm flipH="1">
            <a:off x="3797378" y="2228644"/>
            <a:ext cx="3017370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9" name="直接连接符 247">
            <a:extLst>
              <a:ext uri="{FF2B5EF4-FFF2-40B4-BE49-F238E27FC236}">
                <a16:creationId xmlns:a16="http://schemas.microsoft.com/office/drawing/2014/main" id="{7C85713C-3DF4-0E68-29C0-091E9197C822}"/>
              </a:ext>
            </a:extLst>
          </p:cNvPr>
          <p:cNvCxnSpPr>
            <a:cxnSpLocks/>
            <a:stCxn id="48" idx="2"/>
            <a:endCxn id="1153" idx="0"/>
          </p:cNvCxnSpPr>
          <p:nvPr>
            <p:custDataLst>
              <p:tags r:id="rId34"/>
            </p:custDataLst>
          </p:nvPr>
        </p:nvCxnSpPr>
        <p:spPr>
          <a:xfrm flipH="1">
            <a:off x="3797378" y="2228644"/>
            <a:ext cx="2327785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A30DF7C-C665-8E63-24C1-A6D53DC71CA0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433163" y="1410384"/>
            <a:ext cx="274566" cy="180000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275541-B242-7811-B437-057CEB62955D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95598" y="1410384"/>
            <a:ext cx="274566" cy="180000"/>
          </a:xfrm>
          <a:prstGeom prst="rect">
            <a:avLst/>
          </a:prstGeom>
          <a:ln>
            <a:noFill/>
          </a:ln>
        </p:spPr>
      </p:pic>
      <p:cxnSp>
        <p:nvCxnSpPr>
          <p:cNvPr id="33" name="直接连接符 250">
            <a:extLst>
              <a:ext uri="{FF2B5EF4-FFF2-40B4-BE49-F238E27FC236}">
                <a16:creationId xmlns:a16="http://schemas.microsoft.com/office/drawing/2014/main" id="{DE4F4E1A-ECA5-518A-A817-B9E839DC22CD}"/>
              </a:ext>
            </a:extLst>
          </p:cNvPr>
          <p:cNvCxnSpPr>
            <a:cxnSpLocks/>
            <a:stCxn id="40" idx="1"/>
            <a:endCxn id="31" idx="3"/>
          </p:cNvCxnSpPr>
          <p:nvPr>
            <p:custDataLst>
              <p:tags r:id="rId37"/>
            </p:custDataLst>
          </p:nvPr>
        </p:nvCxnSpPr>
        <p:spPr>
          <a:xfrm flipH="1">
            <a:off x="5707729" y="1500384"/>
            <a:ext cx="35347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4" name="直接连接符 251">
            <a:extLst>
              <a:ext uri="{FF2B5EF4-FFF2-40B4-BE49-F238E27FC236}">
                <a16:creationId xmlns:a16="http://schemas.microsoft.com/office/drawing/2014/main" id="{16C7BEDE-6270-C71D-4BF2-196439CF0FEF}"/>
              </a:ext>
            </a:extLst>
          </p:cNvPr>
          <p:cNvCxnSpPr>
            <a:cxnSpLocks/>
            <a:stCxn id="32" idx="1"/>
            <a:endCxn id="41" idx="3"/>
          </p:cNvCxnSpPr>
          <p:nvPr>
            <p:custDataLst>
              <p:tags r:id="rId38"/>
            </p:custDataLst>
          </p:nvPr>
        </p:nvCxnSpPr>
        <p:spPr>
          <a:xfrm flipH="1">
            <a:off x="6858000" y="1500384"/>
            <a:ext cx="33759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F94EDC-0F69-A570-E358-2617806B073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5187798" y="1146426"/>
            <a:ext cx="724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7A4FC8-7550-8AF6-A6A5-DED99379C5C0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 flipH="1">
            <a:off x="7000369" y="1154231"/>
            <a:ext cx="715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cxnSp>
        <p:nvCxnSpPr>
          <p:cNvPr id="37" name="直接连接符 254">
            <a:extLst>
              <a:ext uri="{FF2B5EF4-FFF2-40B4-BE49-F238E27FC236}">
                <a16:creationId xmlns:a16="http://schemas.microsoft.com/office/drawing/2014/main" id="{B3CD5188-163B-25CD-4C2F-5275BAF1C3E8}"/>
              </a:ext>
            </a:extLst>
          </p:cNvPr>
          <p:cNvCxnSpPr>
            <a:cxnSpLocks/>
            <a:stCxn id="1136" idx="0"/>
            <a:endCxn id="1089" idx="2"/>
          </p:cNvCxnSpPr>
          <p:nvPr>
            <p:custDataLst>
              <p:tags r:id="rId41"/>
            </p:custDataLst>
          </p:nvPr>
        </p:nvCxnSpPr>
        <p:spPr>
          <a:xfrm flipH="1" flipV="1">
            <a:off x="7307671" y="4108063"/>
            <a:ext cx="1558959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255">
            <a:extLst>
              <a:ext uri="{FF2B5EF4-FFF2-40B4-BE49-F238E27FC236}">
                <a16:creationId xmlns:a16="http://schemas.microsoft.com/office/drawing/2014/main" id="{600CD3F0-1B70-4AF1-D6B2-8785E5133B94}"/>
              </a:ext>
            </a:extLst>
          </p:cNvPr>
          <p:cNvCxnSpPr>
            <a:cxnSpLocks/>
            <a:stCxn id="1089" idx="2"/>
            <a:endCxn id="1140" idx="0"/>
          </p:cNvCxnSpPr>
          <p:nvPr>
            <p:custDataLst>
              <p:tags r:id="rId42"/>
            </p:custDataLst>
          </p:nvPr>
        </p:nvCxnSpPr>
        <p:spPr>
          <a:xfrm>
            <a:off x="7307671" y="4108063"/>
            <a:ext cx="2151953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EFBADCD8-6986-8D53-580E-0367C62B2C3D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199" y="1410384"/>
            <a:ext cx="259443" cy="180000"/>
          </a:xfrm>
          <a:prstGeom prst="rect">
            <a:avLst/>
          </a:prstGeom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251908-0796-FDDC-9B22-5C4D0C217B0B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557" y="1410384"/>
            <a:ext cx="259443" cy="180000"/>
          </a:xfrm>
          <a:prstGeom prst="rect">
            <a:avLst/>
          </a:prstGeom>
          <a:ln>
            <a:noFill/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5A04499-73BB-7973-5D37-C9B5F3BA2525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882519" y="1301029"/>
            <a:ext cx="1157524" cy="39389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260">
            <a:extLst>
              <a:ext uri="{FF2B5EF4-FFF2-40B4-BE49-F238E27FC236}">
                <a16:creationId xmlns:a16="http://schemas.microsoft.com/office/drawing/2014/main" id="{91AED1E5-DC5B-8BD6-13C1-392A1BDBC83B}"/>
              </a:ext>
            </a:extLst>
          </p:cNvPr>
          <p:cNvCxnSpPr>
            <a:cxnSpLocks/>
            <a:stCxn id="41" idx="2"/>
            <a:endCxn id="48" idx="0"/>
          </p:cNvCxnSpPr>
          <p:nvPr>
            <p:custDataLst>
              <p:tags r:id="rId46"/>
            </p:custDataLst>
          </p:nvPr>
        </p:nvCxnSpPr>
        <p:spPr>
          <a:xfrm flipH="1">
            <a:off x="6125163" y="1590384"/>
            <a:ext cx="603116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261">
            <a:extLst>
              <a:ext uri="{FF2B5EF4-FFF2-40B4-BE49-F238E27FC236}">
                <a16:creationId xmlns:a16="http://schemas.microsoft.com/office/drawing/2014/main" id="{AB9B8677-B0CD-88C7-9641-4FCDCD135521}"/>
              </a:ext>
            </a:extLst>
          </p:cNvPr>
          <p:cNvCxnSpPr>
            <a:cxnSpLocks/>
            <a:stCxn id="48" idx="0"/>
            <a:endCxn id="40" idx="2"/>
          </p:cNvCxnSpPr>
          <p:nvPr>
            <p:custDataLst>
              <p:tags r:id="rId47"/>
            </p:custDataLst>
          </p:nvPr>
        </p:nvCxnSpPr>
        <p:spPr>
          <a:xfrm flipV="1">
            <a:off x="6125163" y="1590384"/>
            <a:ext cx="65758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直接连接符 262">
            <a:extLst>
              <a:ext uri="{FF2B5EF4-FFF2-40B4-BE49-F238E27FC236}">
                <a16:creationId xmlns:a16="http://schemas.microsoft.com/office/drawing/2014/main" id="{4E699256-E280-232B-B52F-63419A229115}"/>
              </a:ext>
            </a:extLst>
          </p:cNvPr>
          <p:cNvCxnSpPr>
            <a:cxnSpLocks/>
            <a:stCxn id="47" idx="0"/>
            <a:endCxn id="40" idx="2"/>
          </p:cNvCxnSpPr>
          <p:nvPr>
            <p:custDataLst>
              <p:tags r:id="rId48"/>
            </p:custDataLst>
          </p:nvPr>
        </p:nvCxnSpPr>
        <p:spPr>
          <a:xfrm flipH="1" flipV="1">
            <a:off x="6190921" y="1590384"/>
            <a:ext cx="623827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直接连接符 263">
            <a:extLst>
              <a:ext uri="{FF2B5EF4-FFF2-40B4-BE49-F238E27FC236}">
                <a16:creationId xmlns:a16="http://schemas.microsoft.com/office/drawing/2014/main" id="{2D963390-129E-29AB-782F-43A90E1AF3E4}"/>
              </a:ext>
            </a:extLst>
          </p:cNvPr>
          <p:cNvCxnSpPr>
            <a:cxnSpLocks/>
            <a:stCxn id="47" idx="0"/>
            <a:endCxn id="41" idx="2"/>
          </p:cNvCxnSpPr>
          <p:nvPr>
            <p:custDataLst>
              <p:tags r:id="rId49"/>
            </p:custDataLst>
          </p:nvPr>
        </p:nvCxnSpPr>
        <p:spPr>
          <a:xfrm flipH="1" flipV="1">
            <a:off x="6728279" y="1590384"/>
            <a:ext cx="86469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5B3A90AE-EAC8-E7E9-1C76-77C11697E0DB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679" y="2048644"/>
            <a:ext cx="264138" cy="180000"/>
          </a:xfrm>
          <a:prstGeom prst="rect">
            <a:avLst/>
          </a:prstGeom>
          <a:ln>
            <a:noFill/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42B9531-CFB5-63AD-B131-D569EA75A9F6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094" y="2048644"/>
            <a:ext cx="264138" cy="180000"/>
          </a:xfrm>
          <a:prstGeom prst="rect">
            <a:avLst/>
          </a:prstGeom>
          <a:ln>
            <a:noFill/>
          </a:ln>
        </p:spPr>
      </p:pic>
      <p:sp>
        <p:nvSpPr>
          <p:cNvPr id="1168" name="矩形 1167">
            <a:extLst>
              <a:ext uri="{FF2B5EF4-FFF2-40B4-BE49-F238E27FC236}">
                <a16:creationId xmlns:a16="http://schemas.microsoft.com/office/drawing/2014/main" id="{FB7F370D-CE9D-C149-279B-BB65685C8CA1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911174" y="2505643"/>
            <a:ext cx="1838178" cy="101153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9" name="文本框 1168">
            <a:extLst>
              <a:ext uri="{FF2B5EF4-FFF2-40B4-BE49-F238E27FC236}">
                <a16:creationId xmlns:a16="http://schemas.microsoft.com/office/drawing/2014/main" id="{D3323631-9F3D-1B2C-B6E4-F1F2CDCD92C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08122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带内管理区</a:t>
            </a:r>
          </a:p>
        </p:txBody>
      </p:sp>
      <p:pic>
        <p:nvPicPr>
          <p:cNvPr id="1170" name="图片 1169">
            <a:extLst>
              <a:ext uri="{FF2B5EF4-FFF2-40B4-BE49-F238E27FC236}">
                <a16:creationId xmlns:a16="http://schemas.microsoft.com/office/drawing/2014/main" id="{FAEC4F28-13F5-2F88-0C76-587860456082}"/>
              </a:ext>
            </a:extLst>
          </p:cNvPr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11" y="3138051"/>
            <a:ext cx="262723" cy="180000"/>
          </a:xfrm>
          <a:prstGeom prst="rect">
            <a:avLst/>
          </a:prstGeom>
          <a:ln>
            <a:noFill/>
          </a:ln>
        </p:spPr>
      </p:pic>
      <p:pic>
        <p:nvPicPr>
          <p:cNvPr id="1171" name="图片 1170">
            <a:extLst>
              <a:ext uri="{FF2B5EF4-FFF2-40B4-BE49-F238E27FC236}">
                <a16:creationId xmlns:a16="http://schemas.microsoft.com/office/drawing/2014/main" id="{5CBD6158-5B08-58C2-73CE-7250F18FF21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84" y="3138051"/>
            <a:ext cx="262724" cy="180000"/>
          </a:xfrm>
          <a:prstGeom prst="rect">
            <a:avLst/>
          </a:prstGeom>
          <a:ln>
            <a:noFill/>
          </a:ln>
        </p:spPr>
      </p:pic>
      <p:pic>
        <p:nvPicPr>
          <p:cNvPr id="1166" name="图片 1165">
            <a:extLst>
              <a:ext uri="{FF2B5EF4-FFF2-40B4-BE49-F238E27FC236}">
                <a16:creationId xmlns:a16="http://schemas.microsoft.com/office/drawing/2014/main" id="{E519B6B4-4171-D82E-E07C-E65B57775B3F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79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67" name="图片 1166">
            <a:extLst>
              <a:ext uri="{FF2B5EF4-FFF2-40B4-BE49-F238E27FC236}">
                <a16:creationId xmlns:a16="http://schemas.microsoft.com/office/drawing/2014/main" id="{56EB30A0-FB74-1207-9934-A1936781C247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487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56" name="图片 1155">
            <a:extLst>
              <a:ext uri="{FF2B5EF4-FFF2-40B4-BE49-F238E27FC236}">
                <a16:creationId xmlns:a16="http://schemas.microsoft.com/office/drawing/2014/main" id="{0C09DBE5-841E-BE91-77D9-809E434BEF44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92" y="3138051"/>
            <a:ext cx="262725" cy="180000"/>
          </a:xfrm>
          <a:prstGeom prst="rect">
            <a:avLst/>
          </a:prstGeom>
          <a:ln>
            <a:noFill/>
          </a:ln>
        </p:spPr>
      </p:pic>
      <p:cxnSp>
        <p:nvCxnSpPr>
          <p:cNvPr id="1160" name="直接连接符 418">
            <a:extLst>
              <a:ext uri="{FF2B5EF4-FFF2-40B4-BE49-F238E27FC236}">
                <a16:creationId xmlns:a16="http://schemas.microsoft.com/office/drawing/2014/main" id="{3B14A1E2-6F15-04CA-E172-F783885F782E}"/>
              </a:ext>
            </a:extLst>
          </p:cNvPr>
          <p:cNvCxnSpPr>
            <a:cxnSpLocks/>
            <a:stCxn id="1167" idx="2"/>
            <a:endCxn id="1156" idx="0"/>
          </p:cNvCxnSpPr>
          <p:nvPr>
            <p:custDataLst>
              <p:tags r:id="rId59"/>
            </p:custDataLst>
          </p:nvPr>
        </p:nvCxnSpPr>
        <p:spPr>
          <a:xfrm flipH="1">
            <a:off x="2103455" y="2866137"/>
            <a:ext cx="218639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1" name="直接连接符 419">
            <a:extLst>
              <a:ext uri="{FF2B5EF4-FFF2-40B4-BE49-F238E27FC236}">
                <a16:creationId xmlns:a16="http://schemas.microsoft.com/office/drawing/2014/main" id="{2DDDAB34-1912-8F70-2E19-08DF1C3FC731}"/>
              </a:ext>
            </a:extLst>
          </p:cNvPr>
          <p:cNvCxnSpPr>
            <a:cxnSpLocks/>
            <a:stCxn id="1166" idx="2"/>
            <a:endCxn id="1171" idx="0"/>
          </p:cNvCxnSpPr>
          <p:nvPr>
            <p:custDataLst>
              <p:tags r:id="rId60"/>
            </p:custDataLst>
          </p:nvPr>
        </p:nvCxnSpPr>
        <p:spPr>
          <a:xfrm>
            <a:off x="1361586" y="2866137"/>
            <a:ext cx="231760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2" name="直接连接符 420">
            <a:extLst>
              <a:ext uri="{FF2B5EF4-FFF2-40B4-BE49-F238E27FC236}">
                <a16:creationId xmlns:a16="http://schemas.microsoft.com/office/drawing/2014/main" id="{22F3EFBB-DE6F-CBC4-41A9-EC0E228A17F4}"/>
              </a:ext>
            </a:extLst>
          </p:cNvPr>
          <p:cNvCxnSpPr>
            <a:cxnSpLocks/>
            <a:stCxn id="1166" idx="2"/>
            <a:endCxn id="1170" idx="0"/>
          </p:cNvCxnSpPr>
          <p:nvPr>
            <p:custDataLst>
              <p:tags r:id="rId61"/>
            </p:custDataLst>
          </p:nvPr>
        </p:nvCxnSpPr>
        <p:spPr>
          <a:xfrm flipH="1">
            <a:off x="1121373" y="2866137"/>
            <a:ext cx="240213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65" name="文本框 1164">
            <a:extLst>
              <a:ext uri="{FF2B5EF4-FFF2-40B4-BE49-F238E27FC236}">
                <a16:creationId xmlns:a16="http://schemas.microsoft.com/office/drawing/2014/main" id="{9D8766FB-26FA-08D1-16F4-4D9BCE97CAC5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1399034" y="2660478"/>
            <a:ext cx="896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汇聚交换机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417665-C4D9-4BE8-7B45-D50E8241BCC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975714" y="2051321"/>
            <a:ext cx="99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3765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 defTabSz="913399">
              <a:defRPr/>
            </a:pP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</a:rPr>
              <a:t>业务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endParaRPr lang="zh-CN" altLang="en-US" sz="1000" kern="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51" name="直接连接符 268">
            <a:extLst>
              <a:ext uri="{FF2B5EF4-FFF2-40B4-BE49-F238E27FC236}">
                <a16:creationId xmlns:a16="http://schemas.microsoft.com/office/drawing/2014/main" id="{49F5DD3D-DCF1-4758-59C6-368438AF5051}"/>
              </a:ext>
            </a:extLst>
          </p:cNvPr>
          <p:cNvCxnSpPr>
            <a:cxnSpLocks/>
            <a:stCxn id="1135" idx="0"/>
            <a:endCxn id="22" idx="2"/>
          </p:cNvCxnSpPr>
          <p:nvPr>
            <p:custDataLst>
              <p:tags r:id="rId64"/>
            </p:custDataLst>
          </p:nvPr>
        </p:nvCxnSpPr>
        <p:spPr>
          <a:xfrm flipH="1" flipV="1">
            <a:off x="5066898" y="4727159"/>
            <a:ext cx="3206738" cy="53495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269">
            <a:extLst>
              <a:ext uri="{FF2B5EF4-FFF2-40B4-BE49-F238E27FC236}">
                <a16:creationId xmlns:a16="http://schemas.microsoft.com/office/drawing/2014/main" id="{14B8D6B7-8E23-C120-7032-1BAE61ED71B4}"/>
              </a:ext>
            </a:extLst>
          </p:cNvPr>
          <p:cNvCxnSpPr>
            <a:cxnSpLocks/>
            <a:stCxn id="1141" idx="0"/>
            <a:endCxn id="22" idx="2"/>
          </p:cNvCxnSpPr>
          <p:nvPr>
            <p:custDataLst>
              <p:tags r:id="rId65"/>
            </p:custDataLst>
          </p:nvPr>
        </p:nvCxnSpPr>
        <p:spPr>
          <a:xfrm flipH="1" flipV="1">
            <a:off x="5066898" y="4727159"/>
            <a:ext cx="2616134" cy="53564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6" name="文本框 1145">
            <a:extLst>
              <a:ext uri="{FF2B5EF4-FFF2-40B4-BE49-F238E27FC236}">
                <a16:creationId xmlns:a16="http://schemas.microsoft.com/office/drawing/2014/main" id="{F2BF10D5-67B2-B010-6DBF-582206CD2587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3558985" y="3289610"/>
            <a:ext cx="908644" cy="2131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8" name="文本框 1147">
            <a:extLst>
              <a:ext uri="{FF2B5EF4-FFF2-40B4-BE49-F238E27FC236}">
                <a16:creationId xmlns:a16="http://schemas.microsoft.com/office/drawing/2014/main" id="{EDA3893B-C4BD-D2E1-35B3-A409543D056C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3024525" y="2604026"/>
            <a:ext cx="111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管理业务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Leaf</a:t>
            </a:r>
          </a:p>
        </p:txBody>
      </p: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5D0B94AF-FB53-1E45-D3AC-2185F533BC52}"/>
              </a:ext>
            </a:extLst>
          </p:cNvPr>
          <p:cNvGrpSpPr/>
          <p:nvPr/>
        </p:nvGrpSpPr>
        <p:grpSpPr>
          <a:xfrm>
            <a:off x="3233640" y="3005803"/>
            <a:ext cx="683021" cy="175155"/>
            <a:chOff x="2774267" y="4048913"/>
            <a:chExt cx="756682" cy="216522"/>
          </a:xfrm>
        </p:grpSpPr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1A75BB31-3474-3A5D-3FCC-E49F78131BE9}"/>
                </a:ext>
              </a:extLst>
            </p:cNvPr>
            <p:cNvPicPr>
              <a:picLocks noChangeAspect="1"/>
            </p:cNvPicPr>
            <p:nvPr>
              <p:custDataLst>
                <p:tags r:id="rId157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4267" y="4048913"/>
              <a:ext cx="264294" cy="2160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3" name="图片 1152">
              <a:extLst>
                <a:ext uri="{FF2B5EF4-FFF2-40B4-BE49-F238E27FC236}">
                  <a16:creationId xmlns:a16="http://schemas.microsoft.com/office/drawing/2014/main" id="{CA6B1C7F-77F7-297C-51C4-5694ACF02E27}"/>
                </a:ext>
              </a:extLst>
            </p:cNvPr>
            <p:cNvPicPr>
              <a:picLocks noChangeAspect="1"/>
            </p:cNvPicPr>
            <p:nvPr>
              <p:custDataLst>
                <p:tags r:id="rId158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653" y="4049368"/>
              <a:ext cx="264296" cy="21606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4" name="直接连接符 271">
            <a:extLst>
              <a:ext uri="{FF2B5EF4-FFF2-40B4-BE49-F238E27FC236}">
                <a16:creationId xmlns:a16="http://schemas.microsoft.com/office/drawing/2014/main" id="{9A67BCBB-54AB-2590-7F62-6092DCE58542}"/>
              </a:ext>
            </a:extLst>
          </p:cNvPr>
          <p:cNvCxnSpPr>
            <a:cxnSpLocks/>
            <a:stCxn id="1152" idx="2"/>
            <a:endCxn id="1279" idx="0"/>
          </p:cNvCxnSpPr>
          <p:nvPr>
            <p:custDataLst>
              <p:tags r:id="rId68"/>
            </p:custDataLst>
          </p:nvPr>
        </p:nvCxnSpPr>
        <p:spPr>
          <a:xfrm flipH="1">
            <a:off x="2794224" y="3180590"/>
            <a:ext cx="558699" cy="1974258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272">
            <a:extLst>
              <a:ext uri="{FF2B5EF4-FFF2-40B4-BE49-F238E27FC236}">
                <a16:creationId xmlns:a16="http://schemas.microsoft.com/office/drawing/2014/main" id="{F96DB7F7-DF2E-4DD6-F09C-B3F45A8D71D2}"/>
              </a:ext>
            </a:extLst>
          </p:cNvPr>
          <p:cNvCxnSpPr>
            <a:cxnSpLocks/>
            <a:stCxn id="1153" idx="2"/>
            <a:endCxn id="1279" idx="0"/>
          </p:cNvCxnSpPr>
          <p:nvPr>
            <p:custDataLst>
              <p:tags r:id="rId69"/>
            </p:custDataLst>
          </p:nvPr>
        </p:nvCxnSpPr>
        <p:spPr>
          <a:xfrm flipH="1">
            <a:off x="2794224" y="3180958"/>
            <a:ext cx="1003154" cy="197389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4DFB-B73D-7F7A-DB42-D2B72323A2D6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4612455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F554B9-5F89-52D5-8DCA-8906FB36FF26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5274336" y="3278755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EF4F8D6-D2A5-0787-1187-FD101390CDDA}"/>
              </a:ext>
            </a:extLst>
          </p:cNvPr>
          <p:cNvGrpSpPr/>
          <p:nvPr/>
        </p:nvGrpSpPr>
        <p:grpSpPr>
          <a:xfrm>
            <a:off x="4779357" y="3009049"/>
            <a:ext cx="735725" cy="181895"/>
            <a:chOff x="2767672" y="4060285"/>
            <a:chExt cx="690940" cy="223744"/>
          </a:xfrm>
        </p:grpSpPr>
        <p:pic>
          <p:nvPicPr>
            <p:cNvPr id="1144" name="图片 1143">
              <a:extLst>
                <a:ext uri="{FF2B5EF4-FFF2-40B4-BE49-F238E27FC236}">
                  <a16:creationId xmlns:a16="http://schemas.microsoft.com/office/drawing/2014/main" id="{BD171E8F-20CA-9AC6-AC7A-D7492F78C852}"/>
                </a:ext>
              </a:extLst>
            </p:cNvPr>
            <p:cNvPicPr>
              <a:picLocks noChangeAspect="1"/>
            </p:cNvPicPr>
            <p:nvPr>
              <p:custDataLst>
                <p:tags r:id="rId155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7672" y="4062617"/>
              <a:ext cx="224986" cy="2214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5" name="图片 1144">
              <a:extLst>
                <a:ext uri="{FF2B5EF4-FFF2-40B4-BE49-F238E27FC236}">
                  <a16:creationId xmlns:a16="http://schemas.microsoft.com/office/drawing/2014/main" id="{73908DCC-93B9-0461-C739-A1E875AA4148}"/>
                </a:ext>
              </a:extLst>
            </p:cNvPr>
            <p:cNvPicPr>
              <a:picLocks noChangeAspect="1"/>
            </p:cNvPicPr>
            <p:nvPr>
              <p:custDataLst>
                <p:tags r:id="rId156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625" y="4060285"/>
              <a:ext cx="224987" cy="22141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61" name="直接连接符 278">
            <a:extLst>
              <a:ext uri="{FF2B5EF4-FFF2-40B4-BE49-F238E27FC236}">
                <a16:creationId xmlns:a16="http://schemas.microsoft.com/office/drawing/2014/main" id="{0CCA2E0B-7F69-6F64-C404-7769072295F4}"/>
              </a:ext>
            </a:extLst>
          </p:cNvPr>
          <p:cNvCxnSpPr>
            <a:cxnSpLocks/>
            <a:stCxn id="1170" idx="2"/>
            <a:endCxn id="1091" idx="0"/>
          </p:cNvCxnSpPr>
          <p:nvPr>
            <p:custDataLst>
              <p:tags r:id="rId72"/>
            </p:custDataLst>
          </p:nvPr>
        </p:nvCxnSpPr>
        <p:spPr>
          <a:xfrm>
            <a:off x="1121373" y="3318051"/>
            <a:ext cx="574973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279">
            <a:extLst>
              <a:ext uri="{FF2B5EF4-FFF2-40B4-BE49-F238E27FC236}">
                <a16:creationId xmlns:a16="http://schemas.microsoft.com/office/drawing/2014/main" id="{8C984C09-9E47-A43F-F699-FFA3C580DB19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73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F7A5B21-7F9C-F579-EF40-7BEBEDF5B2B3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6765726" y="5100813"/>
            <a:ext cx="2988618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130" name="直接连接符 388">
            <a:extLst>
              <a:ext uri="{FF2B5EF4-FFF2-40B4-BE49-F238E27FC236}">
                <a16:creationId xmlns:a16="http://schemas.microsoft.com/office/drawing/2014/main" id="{7E3224BB-4FCC-1F78-9E09-90DB07BBA2E1}"/>
              </a:ext>
            </a:extLst>
          </p:cNvPr>
          <p:cNvCxnSpPr>
            <a:stCxn id="1137" idx="0"/>
            <a:endCxn id="1136" idx="2"/>
          </p:cNvCxnSpPr>
          <p:nvPr>
            <p:custDataLst>
              <p:tags r:id="rId75"/>
            </p:custDataLst>
          </p:nvPr>
        </p:nvCxnSpPr>
        <p:spPr bwMode="auto">
          <a:xfrm flipV="1">
            <a:off x="7878659" y="5403642"/>
            <a:ext cx="987971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1" name="直接连接符 389">
            <a:extLst>
              <a:ext uri="{FF2B5EF4-FFF2-40B4-BE49-F238E27FC236}">
                <a16:creationId xmlns:a16="http://schemas.microsoft.com/office/drawing/2014/main" id="{060790D0-ECAB-F6C9-0693-A6F41A830AD5}"/>
              </a:ext>
            </a:extLst>
          </p:cNvPr>
          <p:cNvCxnSpPr>
            <a:stCxn id="1138" idx="0"/>
            <a:endCxn id="1136" idx="2"/>
          </p:cNvCxnSpPr>
          <p:nvPr>
            <p:custDataLst>
              <p:tags r:id="rId76"/>
            </p:custDataLst>
          </p:nvPr>
        </p:nvCxnSpPr>
        <p:spPr bwMode="auto">
          <a:xfrm flipH="1" flipV="1">
            <a:off x="8866630" y="5403642"/>
            <a:ext cx="73848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1CE660A-01B3-F702-7991-C1E61A273DEE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6646211" y="5221750"/>
            <a:ext cx="893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33" name="直接连接符 391">
            <a:extLst>
              <a:ext uri="{FF2B5EF4-FFF2-40B4-BE49-F238E27FC236}">
                <a16:creationId xmlns:a16="http://schemas.microsoft.com/office/drawing/2014/main" id="{83E0DFCF-F232-1950-9703-1E9D837DF9B9}"/>
              </a:ext>
            </a:extLst>
          </p:cNvPr>
          <p:cNvCxnSpPr>
            <a:stCxn id="1137" idx="0"/>
            <a:endCxn id="1135" idx="2"/>
          </p:cNvCxnSpPr>
          <p:nvPr>
            <p:custDataLst>
              <p:tags r:id="rId78"/>
            </p:custDataLst>
          </p:nvPr>
        </p:nvCxnSpPr>
        <p:spPr bwMode="auto">
          <a:xfrm flipV="1">
            <a:off x="7878659" y="5403642"/>
            <a:ext cx="394977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4" name="直接连接符 392">
            <a:extLst>
              <a:ext uri="{FF2B5EF4-FFF2-40B4-BE49-F238E27FC236}">
                <a16:creationId xmlns:a16="http://schemas.microsoft.com/office/drawing/2014/main" id="{F1A32D5C-20D8-32CB-40E4-9C66D65BAF84}"/>
              </a:ext>
            </a:extLst>
          </p:cNvPr>
          <p:cNvCxnSpPr>
            <a:stCxn id="1138" idx="0"/>
            <a:endCxn id="1135" idx="2"/>
          </p:cNvCxnSpPr>
          <p:nvPr>
            <p:custDataLst>
              <p:tags r:id="rId79"/>
            </p:custDataLst>
          </p:nvPr>
        </p:nvCxnSpPr>
        <p:spPr bwMode="auto">
          <a:xfrm flipH="1" flipV="1">
            <a:off x="8273636" y="5403642"/>
            <a:ext cx="666842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35" name="Picture 148">
            <a:extLst>
              <a:ext uri="{FF2B5EF4-FFF2-40B4-BE49-F238E27FC236}">
                <a16:creationId xmlns:a16="http://schemas.microsoft.com/office/drawing/2014/main" id="{13C17AB3-6501-E4A8-5919-2306EE9CA02A}"/>
              </a:ext>
            </a:extLst>
          </p:cNvPr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245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" name="Picture 148">
            <a:extLst>
              <a:ext uri="{FF2B5EF4-FFF2-40B4-BE49-F238E27FC236}">
                <a16:creationId xmlns:a16="http://schemas.microsoft.com/office/drawing/2014/main" id="{89EC1000-4AF1-1F86-4986-74C0FDDB13D6}"/>
              </a:ext>
            </a:extLst>
          </p:cNvPr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1239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7" name="Picture 148">
            <a:extLst>
              <a:ext uri="{FF2B5EF4-FFF2-40B4-BE49-F238E27FC236}">
                <a16:creationId xmlns:a16="http://schemas.microsoft.com/office/drawing/2014/main" id="{E61E667A-55AD-C5B1-659A-1D9D2DB9B350}"/>
              </a:ext>
            </a:extLst>
          </p:cNvPr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733" y="5681311"/>
            <a:ext cx="511852" cy="14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" name="Picture 148">
            <a:extLst>
              <a:ext uri="{FF2B5EF4-FFF2-40B4-BE49-F238E27FC236}">
                <a16:creationId xmlns:a16="http://schemas.microsoft.com/office/drawing/2014/main" id="{3112EAFF-4062-992A-C773-67E878396166}"/>
              </a:ext>
            </a:extLst>
          </p:cNvPr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5087" y="5681310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9" name="文本框 1138">
            <a:extLst>
              <a:ext uri="{FF2B5EF4-FFF2-40B4-BE49-F238E27FC236}">
                <a16:creationId xmlns:a16="http://schemas.microsoft.com/office/drawing/2014/main" id="{453508A4-448B-4629-BCB5-03A9203E4722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6720359" y="5645216"/>
            <a:ext cx="846800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pic>
        <p:nvPicPr>
          <p:cNvPr id="1140" name="Picture 148">
            <a:extLst>
              <a:ext uri="{FF2B5EF4-FFF2-40B4-BE49-F238E27FC236}">
                <a16:creationId xmlns:a16="http://schemas.microsoft.com/office/drawing/2014/main" id="{8E793966-7BDA-D505-B508-75DB9CD282EE}"/>
              </a:ext>
            </a:extLst>
          </p:cNvPr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4233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1" name="Picture 148">
            <a:extLst>
              <a:ext uri="{FF2B5EF4-FFF2-40B4-BE49-F238E27FC236}">
                <a16:creationId xmlns:a16="http://schemas.microsoft.com/office/drawing/2014/main" id="{EB3BA5D1-69E2-1E39-279B-2BB08288D01E}"/>
              </a:ext>
            </a:extLst>
          </p:cNvPr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032" y="5262808"/>
            <a:ext cx="486000" cy="14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42" name="直接连接符 400">
            <a:extLst>
              <a:ext uri="{FF2B5EF4-FFF2-40B4-BE49-F238E27FC236}">
                <a16:creationId xmlns:a16="http://schemas.microsoft.com/office/drawing/2014/main" id="{9D0DC4D4-5B82-70CE-472B-EDCA0533FEDD}"/>
              </a:ext>
            </a:extLst>
          </p:cNvPr>
          <p:cNvCxnSpPr>
            <a:stCxn id="1138" idx="0"/>
            <a:endCxn id="1140" idx="2"/>
          </p:cNvCxnSpPr>
          <p:nvPr>
            <p:custDataLst>
              <p:tags r:id="rId87"/>
            </p:custDataLst>
          </p:nvPr>
        </p:nvCxnSpPr>
        <p:spPr bwMode="auto">
          <a:xfrm flipV="1">
            <a:off x="8940478" y="5403642"/>
            <a:ext cx="519146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3" name="直接连接符 401">
            <a:extLst>
              <a:ext uri="{FF2B5EF4-FFF2-40B4-BE49-F238E27FC236}">
                <a16:creationId xmlns:a16="http://schemas.microsoft.com/office/drawing/2014/main" id="{10453932-489C-7B8A-CCE3-83BD089A2470}"/>
              </a:ext>
            </a:extLst>
          </p:cNvPr>
          <p:cNvCxnSpPr>
            <a:stCxn id="1137" idx="0"/>
            <a:endCxn id="1141" idx="2"/>
          </p:cNvCxnSpPr>
          <p:nvPr>
            <p:custDataLst>
              <p:tags r:id="rId88"/>
            </p:custDataLst>
          </p:nvPr>
        </p:nvCxnSpPr>
        <p:spPr bwMode="auto">
          <a:xfrm flipH="1" flipV="1">
            <a:off x="7683032" y="5402953"/>
            <a:ext cx="195627" cy="27835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" name="直接连接符 282">
            <a:extLst>
              <a:ext uri="{FF2B5EF4-FFF2-40B4-BE49-F238E27FC236}">
                <a16:creationId xmlns:a16="http://schemas.microsoft.com/office/drawing/2014/main" id="{8505C1A5-50DE-87E8-C6BD-15032DE00F90}"/>
              </a:ext>
            </a:extLst>
          </p:cNvPr>
          <p:cNvCxnSpPr>
            <a:cxnSpLocks/>
            <a:stCxn id="1128" idx="2"/>
            <a:endCxn id="1090" idx="0"/>
          </p:cNvCxnSpPr>
          <p:nvPr>
            <p:custDataLst>
              <p:tags r:id="rId89"/>
            </p:custDataLst>
          </p:nvPr>
        </p:nvCxnSpPr>
        <p:spPr>
          <a:xfrm>
            <a:off x="8127504" y="3180532"/>
            <a:ext cx="1021123" cy="768436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8" name="矩形 1027">
            <a:extLst>
              <a:ext uri="{FF2B5EF4-FFF2-40B4-BE49-F238E27FC236}">
                <a16:creationId xmlns:a16="http://schemas.microsoft.com/office/drawing/2014/main" id="{F00613DE-5C2A-756B-3AA8-78B52014CC93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7804135" y="2905259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B41B50-C645-CCF9-AC40-32999B4156B7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8573621" y="3294220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E39DFD3-3015-B4CB-526B-4A08A47F713A}"/>
              </a:ext>
            </a:extLst>
          </p:cNvPr>
          <p:cNvGrpSpPr/>
          <p:nvPr/>
        </p:nvGrpSpPr>
        <p:grpSpPr>
          <a:xfrm>
            <a:off x="8005356" y="3000532"/>
            <a:ext cx="659480" cy="185697"/>
            <a:chOff x="2734649" y="4050404"/>
            <a:chExt cx="735683" cy="229846"/>
          </a:xfrm>
        </p:grpSpPr>
        <p:pic>
          <p:nvPicPr>
            <p:cNvPr id="1128" name="图片 1127">
              <a:extLst>
                <a:ext uri="{FF2B5EF4-FFF2-40B4-BE49-F238E27FC236}">
                  <a16:creationId xmlns:a16="http://schemas.microsoft.com/office/drawing/2014/main" id="{E833C78C-599A-5ADD-F276-BD634C483568}"/>
                </a:ext>
              </a:extLst>
            </p:cNvPr>
            <p:cNvPicPr>
              <a:picLocks noChangeAspect="1"/>
            </p:cNvPicPr>
            <p:nvPr>
              <p:custDataLst>
                <p:tags r:id="rId153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649" y="4050404"/>
              <a:ext cx="272524" cy="2227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B97301AE-773F-DCB3-D54B-849B63150CD3}"/>
                </a:ext>
              </a:extLst>
            </p:cNvPr>
            <p:cNvPicPr>
              <a:picLocks noChangeAspect="1"/>
            </p:cNvPicPr>
            <p:nvPr>
              <p:custDataLst>
                <p:tags r:id="rId154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7807" y="4057455"/>
              <a:ext cx="272525" cy="22279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032" name="直接连接符 288">
            <a:extLst>
              <a:ext uri="{FF2B5EF4-FFF2-40B4-BE49-F238E27FC236}">
                <a16:creationId xmlns:a16="http://schemas.microsoft.com/office/drawing/2014/main" id="{05D760A2-CDBE-F2A1-946F-59DDD1148B86}"/>
              </a:ext>
            </a:extLst>
          </p:cNvPr>
          <p:cNvCxnSpPr>
            <a:cxnSpLocks/>
            <a:stCxn id="48" idx="2"/>
            <a:endCxn id="1128" idx="0"/>
          </p:cNvCxnSpPr>
          <p:nvPr>
            <p:custDataLst>
              <p:tags r:id="rId92"/>
            </p:custDataLst>
          </p:nvPr>
        </p:nvCxnSpPr>
        <p:spPr>
          <a:xfrm>
            <a:off x="6125163" y="2228644"/>
            <a:ext cx="2002341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3" name="直接连接符 289">
            <a:extLst>
              <a:ext uri="{FF2B5EF4-FFF2-40B4-BE49-F238E27FC236}">
                <a16:creationId xmlns:a16="http://schemas.microsoft.com/office/drawing/2014/main" id="{96BAA3DC-BAF3-8C5B-23D7-56A62C7339C4}"/>
              </a:ext>
            </a:extLst>
          </p:cNvPr>
          <p:cNvCxnSpPr>
            <a:cxnSpLocks/>
            <a:stCxn id="47" idx="2"/>
            <a:endCxn id="1129" idx="0"/>
          </p:cNvCxnSpPr>
          <p:nvPr>
            <p:custDataLst>
              <p:tags r:id="rId93"/>
            </p:custDataLst>
          </p:nvPr>
        </p:nvCxnSpPr>
        <p:spPr>
          <a:xfrm>
            <a:off x="6814748" y="2228644"/>
            <a:ext cx="1727940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4" name="直接连接符 290">
            <a:extLst>
              <a:ext uri="{FF2B5EF4-FFF2-40B4-BE49-F238E27FC236}">
                <a16:creationId xmlns:a16="http://schemas.microsoft.com/office/drawing/2014/main" id="{F4AD7158-FA3A-550D-7011-A66BBC96B709}"/>
              </a:ext>
            </a:extLst>
          </p:cNvPr>
          <p:cNvCxnSpPr>
            <a:cxnSpLocks/>
            <a:stCxn id="48" idx="2"/>
            <a:endCxn id="1129" idx="0"/>
          </p:cNvCxnSpPr>
          <p:nvPr>
            <p:custDataLst>
              <p:tags r:id="rId94"/>
            </p:custDataLst>
          </p:nvPr>
        </p:nvCxnSpPr>
        <p:spPr>
          <a:xfrm>
            <a:off x="6125163" y="2228644"/>
            <a:ext cx="2417525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5" name="直接连接符 291">
            <a:extLst>
              <a:ext uri="{FF2B5EF4-FFF2-40B4-BE49-F238E27FC236}">
                <a16:creationId xmlns:a16="http://schemas.microsoft.com/office/drawing/2014/main" id="{276F7922-0CC9-0379-3A8D-69B21A0351CE}"/>
              </a:ext>
            </a:extLst>
          </p:cNvPr>
          <p:cNvCxnSpPr>
            <a:cxnSpLocks/>
            <a:stCxn id="47" idx="2"/>
            <a:endCxn id="1128" idx="0"/>
          </p:cNvCxnSpPr>
          <p:nvPr>
            <p:custDataLst>
              <p:tags r:id="rId95"/>
            </p:custDataLst>
          </p:nvPr>
        </p:nvCxnSpPr>
        <p:spPr>
          <a:xfrm>
            <a:off x="6814748" y="2228644"/>
            <a:ext cx="1312756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ABC40CD7-B3A6-DEC7-4E23-E9F16AC9CE61}"/>
              </a:ext>
            </a:extLst>
          </p:cNvPr>
          <p:cNvSpPr/>
          <p:nvPr/>
        </p:nvSpPr>
        <p:spPr>
          <a:xfrm>
            <a:off x="5084059" y="3803609"/>
            <a:ext cx="175916" cy="9151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38" name="直接连接符 294">
            <a:extLst>
              <a:ext uri="{FF2B5EF4-FFF2-40B4-BE49-F238E27FC236}">
                <a16:creationId xmlns:a16="http://schemas.microsoft.com/office/drawing/2014/main" id="{B429E7E3-0938-988E-28E5-6E738E23999C}"/>
              </a:ext>
            </a:extLst>
          </p:cNvPr>
          <p:cNvCxnSpPr>
            <a:cxnSpLocks/>
            <a:stCxn id="1129" idx="2"/>
            <a:endCxn id="1090" idx="0"/>
          </p:cNvCxnSpPr>
          <p:nvPr>
            <p:custDataLst>
              <p:tags r:id="rId96"/>
            </p:custDataLst>
          </p:nvPr>
        </p:nvCxnSpPr>
        <p:spPr>
          <a:xfrm>
            <a:off x="8542688" y="3186229"/>
            <a:ext cx="605939" cy="762739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2D784128-7DA0-0676-9F44-A31F2CC04B84}"/>
              </a:ext>
            </a:extLst>
          </p:cNvPr>
          <p:cNvSpPr/>
          <p:nvPr/>
        </p:nvSpPr>
        <p:spPr>
          <a:xfrm>
            <a:off x="906757" y="3578896"/>
            <a:ext cx="9064191" cy="259765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C3440456-8F48-6BAA-CDAA-9CB9C78D96A8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7761867" y="5934623"/>
            <a:ext cx="133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pic>
        <p:nvPicPr>
          <p:cNvPr id="1041" name="Picture 5">
            <a:extLst>
              <a:ext uri="{FF2B5EF4-FFF2-40B4-BE49-F238E27FC236}">
                <a16:creationId xmlns:a16="http://schemas.microsoft.com/office/drawing/2014/main" id="{318478FC-E8A9-D6AD-992C-FC601713898D}"/>
              </a:ext>
            </a:extLst>
          </p:cNvPr>
          <p:cNvPicPr>
            <a:picLocks noChangeAspect="1" noChangeArrowheads="1"/>
          </p:cNvPicPr>
          <p:nvPr>
            <p:custDataLst>
              <p:tags r:id="rId98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3984059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5">
            <a:extLst>
              <a:ext uri="{FF2B5EF4-FFF2-40B4-BE49-F238E27FC236}">
                <a16:creationId xmlns:a16="http://schemas.microsoft.com/office/drawing/2014/main" id="{0B5373A0-77A9-8F64-B339-14BB02ED5C47}"/>
              </a:ext>
            </a:extLst>
          </p:cNvPr>
          <p:cNvPicPr>
            <a:picLocks noChangeAspect="1" noChangeArrowheads="1"/>
          </p:cNvPicPr>
          <p:nvPr>
            <p:custDataLst>
              <p:tags r:id="rId99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22063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5">
            <a:extLst>
              <a:ext uri="{FF2B5EF4-FFF2-40B4-BE49-F238E27FC236}">
                <a16:creationId xmlns:a16="http://schemas.microsoft.com/office/drawing/2014/main" id="{5A64537C-F2E2-AD1D-1200-AC13513F63D5}"/>
              </a:ext>
            </a:extLst>
          </p:cNvPr>
          <p:cNvPicPr>
            <a:picLocks noChangeAspect="1" noChangeArrowheads="1"/>
          </p:cNvPicPr>
          <p:nvPr>
            <p:custDataLst>
              <p:tags r:id="rId100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468695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12F0CD00-A757-DB83-903F-82BE6E9A6F47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4387186" y="4190418"/>
            <a:ext cx="128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</a:t>
            </a: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推理服务器</a:t>
            </a:r>
          </a:p>
        </p:txBody>
      </p:sp>
      <p:cxnSp>
        <p:nvCxnSpPr>
          <p:cNvPr id="1045" name="直接连接符 301">
            <a:extLst>
              <a:ext uri="{FF2B5EF4-FFF2-40B4-BE49-F238E27FC236}">
                <a16:creationId xmlns:a16="http://schemas.microsoft.com/office/drawing/2014/main" id="{23C0CCD5-D377-E938-3BE1-166DD1B70A53}"/>
              </a:ext>
            </a:extLst>
          </p:cNvPr>
          <p:cNvCxnSpPr>
            <a:stCxn id="1103" idx="0"/>
          </p:cNvCxnSpPr>
          <p:nvPr>
            <p:custDataLst>
              <p:tags r:id="rId102"/>
            </p:custDataLst>
          </p:nvPr>
        </p:nvCxnSpPr>
        <p:spPr bwMode="auto">
          <a:xfrm flipH="1" flipV="1">
            <a:off x="4151975" y="4590020"/>
            <a:ext cx="19542" cy="679153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6" name="直接连接符 302">
            <a:extLst>
              <a:ext uri="{FF2B5EF4-FFF2-40B4-BE49-F238E27FC236}">
                <a16:creationId xmlns:a16="http://schemas.microsoft.com/office/drawing/2014/main" id="{4141CB02-2626-6AEA-90B7-48DF1CFD3EFA}"/>
              </a:ext>
            </a:extLst>
          </p:cNvPr>
          <p:cNvCxnSpPr>
            <a:stCxn id="1104" idx="0"/>
            <a:endCxn id="1043" idx="2"/>
          </p:cNvCxnSpPr>
          <p:nvPr>
            <p:custDataLst>
              <p:tags r:id="rId103"/>
            </p:custDataLst>
          </p:nvPr>
        </p:nvCxnSpPr>
        <p:spPr bwMode="auto">
          <a:xfrm flipH="1" flipV="1">
            <a:off x="4143915" y="4587955"/>
            <a:ext cx="1760295" cy="667622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直接连接符 303">
            <a:extLst>
              <a:ext uri="{FF2B5EF4-FFF2-40B4-BE49-F238E27FC236}">
                <a16:creationId xmlns:a16="http://schemas.microsoft.com/office/drawing/2014/main" id="{85587CA2-5745-CE9F-AC41-FA50682A709F}"/>
              </a:ext>
            </a:extLst>
          </p:cNvPr>
          <p:cNvCxnSpPr>
            <a:stCxn id="1138" idx="0"/>
            <a:endCxn id="1141" idx="2"/>
          </p:cNvCxnSpPr>
          <p:nvPr>
            <p:custDataLst>
              <p:tags r:id="rId104"/>
            </p:custDataLst>
          </p:nvPr>
        </p:nvCxnSpPr>
        <p:spPr bwMode="auto">
          <a:xfrm flipH="1" flipV="1">
            <a:off x="7683032" y="5402953"/>
            <a:ext cx="1257446" cy="27835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直接连接符 304">
            <a:extLst>
              <a:ext uri="{FF2B5EF4-FFF2-40B4-BE49-F238E27FC236}">
                <a16:creationId xmlns:a16="http://schemas.microsoft.com/office/drawing/2014/main" id="{E51303FC-A44F-5FA8-E32F-D4A2B3E2EA41}"/>
              </a:ext>
            </a:extLst>
          </p:cNvPr>
          <p:cNvCxnSpPr>
            <a:stCxn id="1137" idx="0"/>
            <a:endCxn id="1140" idx="2"/>
          </p:cNvCxnSpPr>
          <p:nvPr>
            <p:custDataLst>
              <p:tags r:id="rId105"/>
            </p:custDataLst>
          </p:nvPr>
        </p:nvCxnSpPr>
        <p:spPr bwMode="auto">
          <a:xfrm flipV="1">
            <a:off x="7878659" y="5403642"/>
            <a:ext cx="1580965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577A49AC-49A3-86B5-FCA8-E364265331A4}"/>
              </a:ext>
            </a:extLst>
          </p:cNvPr>
          <p:cNvSpPr txBox="1"/>
          <p:nvPr/>
        </p:nvSpPr>
        <p:spPr>
          <a:xfrm>
            <a:off x="1695722" y="6253417"/>
            <a:ext cx="1080000" cy="215444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管理面</a:t>
            </a:r>
          </a:p>
        </p:txBody>
      </p:sp>
      <p:sp>
        <p:nvSpPr>
          <p:cNvPr id="1097" name="矩形 1096">
            <a:extLst>
              <a:ext uri="{FF2B5EF4-FFF2-40B4-BE49-F238E27FC236}">
                <a16:creationId xmlns:a16="http://schemas.microsoft.com/office/drawing/2014/main" id="{3A8A2589-733A-F50A-A75D-2A7F1BDB76B2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3656832" y="5108368"/>
            <a:ext cx="2823786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98" name="直接连接符 354">
            <a:extLst>
              <a:ext uri="{FF2B5EF4-FFF2-40B4-BE49-F238E27FC236}">
                <a16:creationId xmlns:a16="http://schemas.microsoft.com/office/drawing/2014/main" id="{15B8FFA2-16DF-F43F-2997-7746505C1C46}"/>
              </a:ext>
            </a:extLst>
          </p:cNvPr>
          <p:cNvCxnSpPr>
            <a:stCxn id="1105" idx="0"/>
            <a:endCxn id="1104" idx="2"/>
          </p:cNvCxnSpPr>
          <p:nvPr>
            <p:custDataLst>
              <p:tags r:id="rId107"/>
            </p:custDataLst>
          </p:nvPr>
        </p:nvCxnSpPr>
        <p:spPr bwMode="auto">
          <a:xfrm flipV="1">
            <a:off x="4371874" y="5374485"/>
            <a:ext cx="1532336" cy="347394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9" name="直接连接符 355">
            <a:extLst>
              <a:ext uri="{FF2B5EF4-FFF2-40B4-BE49-F238E27FC236}">
                <a16:creationId xmlns:a16="http://schemas.microsoft.com/office/drawing/2014/main" id="{9DA18A13-A135-52C0-67BB-28982399803F}"/>
              </a:ext>
            </a:extLst>
          </p:cNvPr>
          <p:cNvCxnSpPr>
            <a:stCxn id="1106" idx="0"/>
            <a:endCxn id="1104" idx="2"/>
          </p:cNvCxnSpPr>
          <p:nvPr>
            <p:custDataLst>
              <p:tags r:id="rId108"/>
            </p:custDataLst>
          </p:nvPr>
        </p:nvCxnSpPr>
        <p:spPr bwMode="auto">
          <a:xfrm flipV="1">
            <a:off x="5749620" y="5374485"/>
            <a:ext cx="154590" cy="342867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0" name="文本框 1099">
            <a:extLst>
              <a:ext uri="{FF2B5EF4-FFF2-40B4-BE49-F238E27FC236}">
                <a16:creationId xmlns:a16="http://schemas.microsoft.com/office/drawing/2014/main" id="{D26F47BD-C02A-1946-858C-EDC28BCEC92D}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4672999" y="5213211"/>
            <a:ext cx="811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01" name="直接连接符 357">
            <a:extLst>
              <a:ext uri="{FF2B5EF4-FFF2-40B4-BE49-F238E27FC236}">
                <a16:creationId xmlns:a16="http://schemas.microsoft.com/office/drawing/2014/main" id="{E0C79E73-BEC5-8D78-64D2-41AB52D5C656}"/>
              </a:ext>
            </a:extLst>
          </p:cNvPr>
          <p:cNvCxnSpPr>
            <a:stCxn id="1105" idx="0"/>
            <a:endCxn id="1103" idx="2"/>
          </p:cNvCxnSpPr>
          <p:nvPr>
            <p:custDataLst>
              <p:tags r:id="rId110"/>
            </p:custDataLst>
          </p:nvPr>
        </p:nvCxnSpPr>
        <p:spPr bwMode="auto">
          <a:xfrm flipH="1" flipV="1">
            <a:off x="4171517" y="5388081"/>
            <a:ext cx="200357" cy="333798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2" name="直接连接符 358">
            <a:extLst>
              <a:ext uri="{FF2B5EF4-FFF2-40B4-BE49-F238E27FC236}">
                <a16:creationId xmlns:a16="http://schemas.microsoft.com/office/drawing/2014/main" id="{3D28342C-6950-1D4E-90C8-198588183759}"/>
              </a:ext>
            </a:extLst>
          </p:cNvPr>
          <p:cNvCxnSpPr>
            <a:stCxn id="1106" idx="0"/>
            <a:endCxn id="1103" idx="2"/>
          </p:cNvCxnSpPr>
          <p:nvPr>
            <p:custDataLst>
              <p:tags r:id="rId111"/>
            </p:custDataLst>
          </p:nvPr>
        </p:nvCxnSpPr>
        <p:spPr bwMode="auto">
          <a:xfrm flipH="1" flipV="1">
            <a:off x="4171517" y="5388081"/>
            <a:ext cx="1578103" cy="329271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03" name="Picture 148">
            <a:extLst>
              <a:ext uri="{FF2B5EF4-FFF2-40B4-BE49-F238E27FC236}">
                <a16:creationId xmlns:a16="http://schemas.microsoft.com/office/drawing/2014/main" id="{553EA303-9D45-EF8E-E5ED-A3FDCB00DE0F}"/>
              </a:ext>
            </a:extLst>
          </p:cNvPr>
          <p:cNvPicPr>
            <a:picLocks noChangeAspect="1"/>
          </p:cNvPicPr>
          <p:nvPr>
            <p:custDataLst>
              <p:tags r:id="rId112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8517" y="5269173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4" name="Picture 148">
            <a:extLst>
              <a:ext uri="{FF2B5EF4-FFF2-40B4-BE49-F238E27FC236}">
                <a16:creationId xmlns:a16="http://schemas.microsoft.com/office/drawing/2014/main" id="{FE860AFF-5736-E840-58E6-C11CA746AB5F}"/>
              </a:ext>
            </a:extLst>
          </p:cNvPr>
          <p:cNvPicPr>
            <a:picLocks noChangeAspect="1"/>
          </p:cNvPicPr>
          <p:nvPr>
            <p:custDataLst>
              <p:tags r:id="rId113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1210" y="5255577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" name="Picture 148">
            <a:extLst>
              <a:ext uri="{FF2B5EF4-FFF2-40B4-BE49-F238E27FC236}">
                <a16:creationId xmlns:a16="http://schemas.microsoft.com/office/drawing/2014/main" id="{842EB368-B316-2A1A-6CA6-9BA7E5A29BB4}"/>
              </a:ext>
            </a:extLst>
          </p:cNvPr>
          <p:cNvPicPr>
            <a:picLocks noChangeAspect="1"/>
          </p:cNvPicPr>
          <p:nvPr>
            <p:custDataLst>
              <p:tags r:id="rId114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874" y="5721879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" name="Picture 148">
            <a:extLst>
              <a:ext uri="{FF2B5EF4-FFF2-40B4-BE49-F238E27FC236}">
                <a16:creationId xmlns:a16="http://schemas.microsoft.com/office/drawing/2014/main" id="{16D5045B-8511-5FC5-E249-81244E30162A}"/>
              </a:ext>
            </a:extLst>
          </p:cNvPr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6620" y="5717352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8" name="文本框 1107">
            <a:extLst>
              <a:ext uri="{FF2B5EF4-FFF2-40B4-BE49-F238E27FC236}">
                <a16:creationId xmlns:a16="http://schemas.microsoft.com/office/drawing/2014/main" id="{D16FD6BD-E8DE-CAF1-A287-B15743EAC496}"/>
              </a:ext>
            </a:extLst>
          </p:cNvPr>
          <p:cNvSpPr txBox="1"/>
          <p:nvPr>
            <p:custDataLst>
              <p:tags r:id="rId116"/>
            </p:custDataLst>
          </p:nvPr>
        </p:nvSpPr>
        <p:spPr>
          <a:xfrm>
            <a:off x="4635670" y="5670603"/>
            <a:ext cx="846083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0CCEE52A-AD0F-77DD-E579-6CE2D6F4F9BE}"/>
              </a:ext>
            </a:extLst>
          </p:cNvPr>
          <p:cNvSpPr txBox="1"/>
          <p:nvPr>
            <p:custDataLst>
              <p:tags r:id="rId117"/>
            </p:custDataLst>
          </p:nvPr>
        </p:nvSpPr>
        <p:spPr>
          <a:xfrm>
            <a:off x="4371874" y="5940868"/>
            <a:ext cx="1328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sp>
        <p:nvSpPr>
          <p:cNvPr id="1091" name="矩形 1090">
            <a:extLst>
              <a:ext uri="{FF2B5EF4-FFF2-40B4-BE49-F238E27FC236}">
                <a16:creationId xmlns:a16="http://schemas.microsoft.com/office/drawing/2014/main" id="{F41FCEDB-2C0E-5652-EA7D-A1AB51C8CA70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1305301" y="5149061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92" name="文本框 1091">
            <a:extLst>
              <a:ext uri="{FF2B5EF4-FFF2-40B4-BE49-F238E27FC236}">
                <a16:creationId xmlns:a16="http://schemas.microsoft.com/office/drawing/2014/main" id="{25C07706-A177-63FF-717E-D0FA6E854003}"/>
              </a:ext>
            </a:extLst>
          </p:cNvPr>
          <p:cNvSpPr txBox="1"/>
          <p:nvPr>
            <p:custDataLst>
              <p:tags r:id="rId119"/>
            </p:custDataLst>
          </p:nvPr>
        </p:nvSpPr>
        <p:spPr>
          <a:xfrm>
            <a:off x="1449866" y="565983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</a:rPr>
              <a:t>分析器</a:t>
            </a:r>
          </a:p>
        </p:txBody>
      </p:sp>
      <p:sp>
        <p:nvSpPr>
          <p:cNvPr id="1094" name="文本框 1093">
            <a:extLst>
              <a:ext uri="{FF2B5EF4-FFF2-40B4-BE49-F238E27FC236}">
                <a16:creationId xmlns:a16="http://schemas.microsoft.com/office/drawing/2014/main" id="{B25B704B-B198-34C8-375C-36AB5E3801C4}"/>
              </a:ext>
            </a:extLst>
          </p:cNvPr>
          <p:cNvSpPr txBox="1"/>
          <p:nvPr>
            <p:custDataLst>
              <p:tags r:id="rId120"/>
            </p:custDataLst>
          </p:nvPr>
        </p:nvSpPr>
        <p:spPr>
          <a:xfrm>
            <a:off x="2536965" y="566409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控制器</a:t>
            </a:r>
            <a:endParaRPr lang="zh-CN" altLang="en-US" sz="900" kern="0" dirty="0">
              <a:solidFill>
                <a:srgbClr val="374153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pic>
        <p:nvPicPr>
          <p:cNvPr id="1095" name="图片 526" descr="32303236333630373b32303236333536323b670d52a15668">
            <a:extLst>
              <a:ext uri="{FF2B5EF4-FFF2-40B4-BE49-F238E27FC236}">
                <a16:creationId xmlns:a16="http://schemas.microsoft.com/office/drawing/2014/main" id="{F0AC5169-6104-1C7D-CDE5-1DEFD6979C6A}"/>
              </a:ext>
            </a:extLst>
          </p:cNvPr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549165" y="5266907"/>
            <a:ext cx="504932" cy="361524"/>
          </a:xfrm>
          <a:prstGeom prst="rect">
            <a:avLst/>
          </a:prstGeom>
        </p:spPr>
      </p:pic>
      <p:pic>
        <p:nvPicPr>
          <p:cNvPr id="1096" name="图片 527" descr="32303236333630373b32303236333536323b670d52a15668">
            <a:extLst>
              <a:ext uri="{FF2B5EF4-FFF2-40B4-BE49-F238E27FC236}">
                <a16:creationId xmlns:a16="http://schemas.microsoft.com/office/drawing/2014/main" id="{6391C1C8-5FEE-A9C8-FFB7-787187C4D510}"/>
              </a:ext>
            </a:extLst>
          </p:cNvPr>
          <p:cNvPicPr>
            <a:picLocks noChangeAspect="1"/>
          </p:cNvPicPr>
          <p:nvPr>
            <p:custDataLst>
              <p:tags r:id="rId122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456859" y="5266907"/>
            <a:ext cx="504932" cy="361524"/>
          </a:xfrm>
          <a:prstGeom prst="rect">
            <a:avLst/>
          </a:prstGeom>
        </p:spPr>
      </p:pic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F561AD0-3848-9425-6C23-4AE623B9C1E7}"/>
              </a:ext>
            </a:extLst>
          </p:cNvPr>
          <p:cNvSpPr txBox="1"/>
          <p:nvPr>
            <p:custDataLst>
              <p:tags r:id="rId123"/>
            </p:custDataLst>
          </p:nvPr>
        </p:nvSpPr>
        <p:spPr>
          <a:xfrm>
            <a:off x="3732205" y="3964084"/>
            <a:ext cx="2558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训练业务 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</a:t>
            </a:r>
          </a:p>
        </p:txBody>
      </p:sp>
      <p:cxnSp>
        <p:nvCxnSpPr>
          <p:cNvPr id="1065" name="直接连接符 321">
            <a:extLst>
              <a:ext uri="{FF2B5EF4-FFF2-40B4-BE49-F238E27FC236}">
                <a16:creationId xmlns:a16="http://schemas.microsoft.com/office/drawing/2014/main" id="{FFB07F63-226B-2753-95E8-D3E2C57A98FB}"/>
              </a:ext>
            </a:extLst>
          </p:cNvPr>
          <p:cNvCxnSpPr>
            <a:cxnSpLocks/>
            <a:stCxn id="1136" idx="0"/>
            <a:endCxn id="1090" idx="2"/>
          </p:cNvCxnSpPr>
          <p:nvPr/>
        </p:nvCxnSpPr>
        <p:spPr>
          <a:xfrm flipV="1">
            <a:off x="8866630" y="4096299"/>
            <a:ext cx="281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直接连接符 322">
            <a:extLst>
              <a:ext uri="{FF2B5EF4-FFF2-40B4-BE49-F238E27FC236}">
                <a16:creationId xmlns:a16="http://schemas.microsoft.com/office/drawing/2014/main" id="{EF440EAC-2B43-C9F8-4FE2-D209859CACF1}"/>
              </a:ext>
            </a:extLst>
          </p:cNvPr>
          <p:cNvCxnSpPr>
            <a:cxnSpLocks/>
            <a:stCxn id="1140" idx="0"/>
            <a:endCxn id="1090" idx="2"/>
          </p:cNvCxnSpPr>
          <p:nvPr/>
        </p:nvCxnSpPr>
        <p:spPr>
          <a:xfrm flipH="1" flipV="1">
            <a:off x="9148627" y="4096299"/>
            <a:ext cx="310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2" name="矩形 1081">
            <a:extLst>
              <a:ext uri="{FF2B5EF4-FFF2-40B4-BE49-F238E27FC236}">
                <a16:creationId xmlns:a16="http://schemas.microsoft.com/office/drawing/2014/main" id="{B3B45912-BB87-E267-A03A-4D7E3F44077A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6765726" y="3842533"/>
            <a:ext cx="2988618" cy="88082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4" name="矩形 1083">
            <a:extLst>
              <a:ext uri="{FF2B5EF4-FFF2-40B4-BE49-F238E27FC236}">
                <a16:creationId xmlns:a16="http://schemas.microsoft.com/office/drawing/2014/main" id="{B70B36B2-DC66-42BE-ADAF-EE466156EABA}"/>
              </a:ext>
            </a:extLst>
          </p:cNvPr>
          <p:cNvSpPr/>
          <p:nvPr/>
        </p:nvSpPr>
        <p:spPr>
          <a:xfrm>
            <a:off x="8028171" y="3856733"/>
            <a:ext cx="569387" cy="296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存储区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5" name="文本框 1084">
            <a:extLst>
              <a:ext uri="{FF2B5EF4-FFF2-40B4-BE49-F238E27FC236}">
                <a16:creationId xmlns:a16="http://schemas.microsoft.com/office/drawing/2014/main" id="{2148CFF2-1B8E-51F6-C4CD-0DF8C1A2E08E}"/>
              </a:ext>
            </a:extLst>
          </p:cNvPr>
          <p:cNvSpPr txBox="1"/>
          <p:nvPr/>
        </p:nvSpPr>
        <p:spPr>
          <a:xfrm>
            <a:off x="7477752" y="4522099"/>
            <a:ext cx="5108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全闪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6" name="文本框 1085">
            <a:extLst>
              <a:ext uri="{FF2B5EF4-FFF2-40B4-BE49-F238E27FC236}">
                <a16:creationId xmlns:a16="http://schemas.microsoft.com/office/drawing/2014/main" id="{C18EE2A8-B4FB-AC3C-236F-23B1F0F4011C}"/>
              </a:ext>
            </a:extLst>
          </p:cNvPr>
          <p:cNvSpPr txBox="1"/>
          <p:nvPr/>
        </p:nvSpPr>
        <p:spPr>
          <a:xfrm>
            <a:off x="9330363" y="4529109"/>
            <a:ext cx="5309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混闪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7" name="文本框 1086">
            <a:extLst>
              <a:ext uri="{FF2B5EF4-FFF2-40B4-BE49-F238E27FC236}">
                <a16:creationId xmlns:a16="http://schemas.microsoft.com/office/drawing/2014/main" id="{4DB01D3B-F5DA-67C3-BE3F-4603C6274C45}"/>
              </a:ext>
            </a:extLst>
          </p:cNvPr>
          <p:cNvSpPr txBox="1"/>
          <p:nvPr/>
        </p:nvSpPr>
        <p:spPr>
          <a:xfrm>
            <a:off x="7968493" y="4140698"/>
            <a:ext cx="7526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1088" name="左右箭头 1">
            <a:extLst>
              <a:ext uri="{FF2B5EF4-FFF2-40B4-BE49-F238E27FC236}">
                <a16:creationId xmlns:a16="http://schemas.microsoft.com/office/drawing/2014/main" id="{1A6EFC7A-DE59-2113-D846-7CF5AA145FC7}"/>
              </a:ext>
            </a:extLst>
          </p:cNvPr>
          <p:cNvSpPr/>
          <p:nvPr/>
        </p:nvSpPr>
        <p:spPr>
          <a:xfrm>
            <a:off x="8069310" y="4350492"/>
            <a:ext cx="541573" cy="134462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89" name="图片 1088">
            <a:extLst>
              <a:ext uri="{FF2B5EF4-FFF2-40B4-BE49-F238E27FC236}">
                <a16:creationId xmlns:a16="http://schemas.microsoft.com/office/drawing/2014/main" id="{94F5F2BF-C2FB-EA9F-2F57-B3A053A1A38F}"/>
              </a:ext>
            </a:extLst>
          </p:cNvPr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3970773"/>
            <a:ext cx="506758" cy="137290"/>
          </a:xfrm>
          <a:prstGeom prst="rect">
            <a:avLst/>
          </a:prstGeom>
        </p:spPr>
      </p:pic>
      <p:pic>
        <p:nvPicPr>
          <p:cNvPr id="1077" name="图片 1076">
            <a:extLst>
              <a:ext uri="{FF2B5EF4-FFF2-40B4-BE49-F238E27FC236}">
                <a16:creationId xmlns:a16="http://schemas.microsoft.com/office/drawing/2014/main" id="{C61F913C-49CD-D281-E292-253CDF49EDA9}"/>
              </a:ext>
            </a:extLst>
          </p:cNvPr>
          <p:cNvPicPr>
            <a:picLocks noChangeAspect="1"/>
          </p:cNvPicPr>
          <p:nvPr>
            <p:custDataLst>
              <p:tags r:id="rId12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464" y="3138051"/>
            <a:ext cx="271210" cy="180000"/>
          </a:xfrm>
          <a:prstGeom prst="rect">
            <a:avLst/>
          </a:prstGeom>
          <a:ln>
            <a:noFill/>
          </a:ln>
        </p:spPr>
      </p:pic>
      <p:cxnSp>
        <p:nvCxnSpPr>
          <p:cNvPr id="1078" name="直接连接符 334">
            <a:extLst>
              <a:ext uri="{FF2B5EF4-FFF2-40B4-BE49-F238E27FC236}">
                <a16:creationId xmlns:a16="http://schemas.microsoft.com/office/drawing/2014/main" id="{17491B21-7C3E-07D0-7AB7-9932AD80F3BF}"/>
              </a:ext>
            </a:extLst>
          </p:cNvPr>
          <p:cNvCxnSpPr>
            <a:cxnSpLocks/>
            <a:stCxn id="1167" idx="2"/>
            <a:endCxn id="1077" idx="0"/>
          </p:cNvCxnSpPr>
          <p:nvPr>
            <p:custDataLst>
              <p:tags r:id="rId127"/>
            </p:custDataLst>
          </p:nvPr>
        </p:nvCxnSpPr>
        <p:spPr>
          <a:xfrm>
            <a:off x="2322094" y="2866137"/>
            <a:ext cx="207975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0C3FC8CD-7BBA-9602-8A76-B375030F0B18}"/>
              </a:ext>
            </a:extLst>
          </p:cNvPr>
          <p:cNvSpPr txBox="1"/>
          <p:nvPr>
            <p:custDataLst>
              <p:tags r:id="rId128"/>
            </p:custDataLst>
          </p:nvPr>
        </p:nvSpPr>
        <p:spPr>
          <a:xfrm>
            <a:off x="1906889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带外管理区</a:t>
            </a: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154CCF5B-D718-B287-8B54-B7A08381B2A1}"/>
              </a:ext>
            </a:extLst>
          </p:cNvPr>
          <p:cNvSpPr txBox="1"/>
          <p:nvPr/>
        </p:nvSpPr>
        <p:spPr>
          <a:xfrm>
            <a:off x="6190939" y="2987515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cxnSp>
        <p:nvCxnSpPr>
          <p:cNvPr id="1175" name="直接连接符 433">
            <a:extLst>
              <a:ext uri="{FF2B5EF4-FFF2-40B4-BE49-F238E27FC236}">
                <a16:creationId xmlns:a16="http://schemas.microsoft.com/office/drawing/2014/main" id="{36E6FAE3-A9AD-66B8-D776-2EB70F733D6F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129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184BE1-2409-1783-3AF4-9060A0B3902F}"/>
              </a:ext>
            </a:extLst>
          </p:cNvPr>
          <p:cNvGrpSpPr/>
          <p:nvPr/>
        </p:nvGrpSpPr>
        <p:grpSpPr>
          <a:xfrm>
            <a:off x="8253578" y="3024694"/>
            <a:ext cx="160611" cy="137356"/>
            <a:chOff x="8996263" y="2981059"/>
            <a:chExt cx="160611" cy="137356"/>
          </a:xfrm>
        </p:grpSpPr>
        <p:cxnSp>
          <p:nvCxnSpPr>
            <p:cNvPr id="1074" name="直接连接符 330">
              <a:extLst>
                <a:ext uri="{FF2B5EF4-FFF2-40B4-BE49-F238E27FC236}">
                  <a16:creationId xmlns:a16="http://schemas.microsoft.com/office/drawing/2014/main" id="{07D41975-3525-BE19-8909-9E9091758212}"/>
                </a:ext>
              </a:extLst>
            </p:cNvPr>
            <p:cNvCxnSpPr/>
            <p:nvPr>
              <p:custDataLst>
                <p:tags r:id="rId150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076" name="椭圆 1075">
              <a:extLst>
                <a:ext uri="{FF2B5EF4-FFF2-40B4-BE49-F238E27FC236}">
                  <a16:creationId xmlns:a16="http://schemas.microsoft.com/office/drawing/2014/main" id="{8AD1B27B-6B6D-2366-3E66-46A6FEE9F94D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330">
              <a:extLst>
                <a:ext uri="{FF2B5EF4-FFF2-40B4-BE49-F238E27FC236}">
                  <a16:creationId xmlns:a16="http://schemas.microsoft.com/office/drawing/2014/main" id="{CCB23999-37AB-5A24-6236-74172556BE10}"/>
                </a:ext>
              </a:extLst>
            </p:cNvPr>
            <p:cNvCxnSpPr/>
            <p:nvPr>
              <p:custDataLst>
                <p:tags r:id="rId152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3FD2C3C6-E1AD-0AB8-6CF9-C376B91C4E67}"/>
              </a:ext>
            </a:extLst>
          </p:cNvPr>
          <p:cNvSpPr txBox="1"/>
          <p:nvPr>
            <p:custDataLst>
              <p:tags r:id="rId130"/>
            </p:custDataLst>
          </p:nvPr>
        </p:nvSpPr>
        <p:spPr>
          <a:xfrm>
            <a:off x="7755369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54" name="矩形 1153">
            <a:extLst>
              <a:ext uri="{FF2B5EF4-FFF2-40B4-BE49-F238E27FC236}">
                <a16:creationId xmlns:a16="http://schemas.microsoft.com/office/drawing/2014/main" id="{36896AFF-EA2D-4E69-D6A4-99930ABCC148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4657470" y="2904466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177" name="组合 1176">
            <a:extLst>
              <a:ext uri="{FF2B5EF4-FFF2-40B4-BE49-F238E27FC236}">
                <a16:creationId xmlns:a16="http://schemas.microsoft.com/office/drawing/2014/main" id="{6C143460-262E-395D-4322-DDC0A7BFEC7D}"/>
              </a:ext>
            </a:extLst>
          </p:cNvPr>
          <p:cNvGrpSpPr/>
          <p:nvPr/>
        </p:nvGrpSpPr>
        <p:grpSpPr>
          <a:xfrm>
            <a:off x="5077269" y="3029068"/>
            <a:ext cx="160611" cy="137356"/>
            <a:chOff x="8996263" y="2981059"/>
            <a:chExt cx="160611" cy="137356"/>
          </a:xfrm>
        </p:grpSpPr>
        <p:cxnSp>
          <p:nvCxnSpPr>
            <p:cNvPr id="1178" name="直接连接符 330">
              <a:extLst>
                <a:ext uri="{FF2B5EF4-FFF2-40B4-BE49-F238E27FC236}">
                  <a16:creationId xmlns:a16="http://schemas.microsoft.com/office/drawing/2014/main" id="{8E9A250B-F380-F7A7-8007-357F445E57F7}"/>
                </a:ext>
              </a:extLst>
            </p:cNvPr>
            <p:cNvCxnSpPr/>
            <p:nvPr>
              <p:custDataLst>
                <p:tags r:id="rId147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79" name="椭圆 1178">
              <a:extLst>
                <a:ext uri="{FF2B5EF4-FFF2-40B4-BE49-F238E27FC236}">
                  <a16:creationId xmlns:a16="http://schemas.microsoft.com/office/drawing/2014/main" id="{419AC8EF-1A1A-C8EB-3BF7-6D04882169FE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0" name="直接连接符 330">
              <a:extLst>
                <a:ext uri="{FF2B5EF4-FFF2-40B4-BE49-F238E27FC236}">
                  <a16:creationId xmlns:a16="http://schemas.microsoft.com/office/drawing/2014/main" id="{25950E7B-EABE-DFD7-AFC2-0ED43FD1DD1B}"/>
                </a:ext>
              </a:extLst>
            </p:cNvPr>
            <p:cNvCxnSpPr/>
            <p:nvPr>
              <p:custDataLst>
                <p:tags r:id="rId149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E5180132-622F-C6DD-8790-8A18DD7015B4}"/>
              </a:ext>
            </a:extLst>
          </p:cNvPr>
          <p:cNvGrpSpPr/>
          <p:nvPr/>
        </p:nvGrpSpPr>
        <p:grpSpPr>
          <a:xfrm>
            <a:off x="3495485" y="3023469"/>
            <a:ext cx="160611" cy="137356"/>
            <a:chOff x="8996263" y="2981059"/>
            <a:chExt cx="160611" cy="137356"/>
          </a:xfrm>
        </p:grpSpPr>
        <p:cxnSp>
          <p:nvCxnSpPr>
            <p:cNvPr id="1182" name="直接连接符 330">
              <a:extLst>
                <a:ext uri="{FF2B5EF4-FFF2-40B4-BE49-F238E27FC236}">
                  <a16:creationId xmlns:a16="http://schemas.microsoft.com/office/drawing/2014/main" id="{00481664-6E60-2F5F-52E5-8734B615AAFD}"/>
                </a:ext>
              </a:extLst>
            </p:cNvPr>
            <p:cNvCxnSpPr/>
            <p:nvPr>
              <p:custDataLst>
                <p:tags r:id="rId144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83" name="椭圆 1182">
              <a:extLst>
                <a:ext uri="{FF2B5EF4-FFF2-40B4-BE49-F238E27FC236}">
                  <a16:creationId xmlns:a16="http://schemas.microsoft.com/office/drawing/2014/main" id="{16242CB7-2188-7F07-B17E-9168CE36DD61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4" name="直接连接符 330">
              <a:extLst>
                <a:ext uri="{FF2B5EF4-FFF2-40B4-BE49-F238E27FC236}">
                  <a16:creationId xmlns:a16="http://schemas.microsoft.com/office/drawing/2014/main" id="{D58CCB5D-1D69-3666-E073-297A33380019}"/>
                </a:ext>
              </a:extLst>
            </p:cNvPr>
            <p:cNvCxnSpPr/>
            <p:nvPr>
              <p:custDataLst>
                <p:tags r:id="rId146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185" name="矩形 1184">
            <a:extLst>
              <a:ext uri="{FF2B5EF4-FFF2-40B4-BE49-F238E27FC236}">
                <a16:creationId xmlns:a16="http://schemas.microsoft.com/office/drawing/2014/main" id="{C64EB564-8987-9910-B2BE-75BCAC9363A2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3072682" y="2901972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34" name="组合 1233">
            <a:extLst>
              <a:ext uri="{FF2B5EF4-FFF2-40B4-BE49-F238E27FC236}">
                <a16:creationId xmlns:a16="http://schemas.microsoft.com/office/drawing/2014/main" id="{228FD725-0972-9146-D884-A53970BFBD30}"/>
              </a:ext>
            </a:extLst>
          </p:cNvPr>
          <p:cNvGrpSpPr/>
          <p:nvPr/>
        </p:nvGrpSpPr>
        <p:grpSpPr>
          <a:xfrm>
            <a:off x="6380063" y="1438104"/>
            <a:ext cx="160611" cy="137356"/>
            <a:chOff x="8996263" y="2981059"/>
            <a:chExt cx="160611" cy="137356"/>
          </a:xfrm>
        </p:grpSpPr>
        <p:cxnSp>
          <p:nvCxnSpPr>
            <p:cNvPr id="1235" name="直接连接符 330">
              <a:extLst>
                <a:ext uri="{FF2B5EF4-FFF2-40B4-BE49-F238E27FC236}">
                  <a16:creationId xmlns:a16="http://schemas.microsoft.com/office/drawing/2014/main" id="{3E6FADB8-5DC8-988D-8A46-74FE1C140CE0}"/>
                </a:ext>
              </a:extLst>
            </p:cNvPr>
            <p:cNvCxnSpPr/>
            <p:nvPr>
              <p:custDataLst>
                <p:tags r:id="rId141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36" name="椭圆 1235">
              <a:extLst>
                <a:ext uri="{FF2B5EF4-FFF2-40B4-BE49-F238E27FC236}">
                  <a16:creationId xmlns:a16="http://schemas.microsoft.com/office/drawing/2014/main" id="{4902005D-2523-5295-3979-11F153AFD817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37" name="直接连接符 330">
              <a:extLst>
                <a:ext uri="{FF2B5EF4-FFF2-40B4-BE49-F238E27FC236}">
                  <a16:creationId xmlns:a16="http://schemas.microsoft.com/office/drawing/2014/main" id="{A807A73F-CE72-74AA-716D-8425AE7771C1}"/>
                </a:ext>
              </a:extLst>
            </p:cNvPr>
            <p:cNvCxnSpPr/>
            <p:nvPr>
              <p:custDataLst>
                <p:tags r:id="rId143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33A4DF71-0BF8-B110-B284-61AB7220512F}"/>
              </a:ext>
            </a:extLst>
          </p:cNvPr>
          <p:cNvGrpSpPr/>
          <p:nvPr/>
        </p:nvGrpSpPr>
        <p:grpSpPr>
          <a:xfrm>
            <a:off x="1275481" y="3153783"/>
            <a:ext cx="160611" cy="137356"/>
            <a:chOff x="8996263" y="2981059"/>
            <a:chExt cx="160611" cy="137356"/>
          </a:xfrm>
        </p:grpSpPr>
        <p:cxnSp>
          <p:nvCxnSpPr>
            <p:cNvPr id="1255" name="直接连接符 330">
              <a:extLst>
                <a:ext uri="{FF2B5EF4-FFF2-40B4-BE49-F238E27FC236}">
                  <a16:creationId xmlns:a16="http://schemas.microsoft.com/office/drawing/2014/main" id="{BCF65BF0-AE48-DD73-4778-53EFBDD578F6}"/>
                </a:ext>
              </a:extLst>
            </p:cNvPr>
            <p:cNvCxnSpPr/>
            <p:nvPr>
              <p:custDataLst>
                <p:tags r:id="rId138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56" name="椭圆 1255">
              <a:extLst>
                <a:ext uri="{FF2B5EF4-FFF2-40B4-BE49-F238E27FC236}">
                  <a16:creationId xmlns:a16="http://schemas.microsoft.com/office/drawing/2014/main" id="{B6A1C02A-7D2A-FAE6-D3C8-EC5D580A4C65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57" name="直接连接符 330">
              <a:extLst>
                <a:ext uri="{FF2B5EF4-FFF2-40B4-BE49-F238E27FC236}">
                  <a16:creationId xmlns:a16="http://schemas.microsoft.com/office/drawing/2014/main" id="{4B462E37-4D7D-C83B-DEC0-10FBA6B98406}"/>
                </a:ext>
              </a:extLst>
            </p:cNvPr>
            <p:cNvCxnSpPr/>
            <p:nvPr>
              <p:custDataLst>
                <p:tags r:id="rId140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279" name="矩形 1278">
            <a:extLst>
              <a:ext uri="{FF2B5EF4-FFF2-40B4-BE49-F238E27FC236}">
                <a16:creationId xmlns:a16="http://schemas.microsoft.com/office/drawing/2014/main" id="{FC24211B-7A4F-984F-A251-24B2404B60C0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2403179" y="5154848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325" name="图片 1324">
            <a:extLst>
              <a:ext uri="{FF2B5EF4-FFF2-40B4-BE49-F238E27FC236}">
                <a16:creationId xmlns:a16="http://schemas.microsoft.com/office/drawing/2014/main" id="{62340718-760F-57AE-440E-D939A8B1C311}"/>
              </a:ext>
            </a:extLst>
          </p:cNvPr>
          <p:cNvPicPr>
            <a:picLocks noChangeAspect="1"/>
          </p:cNvPicPr>
          <p:nvPr>
            <p:custDataLst>
              <p:tags r:id="rId134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462130"/>
            <a:ext cx="506758" cy="137290"/>
          </a:xfrm>
          <a:prstGeom prst="rect">
            <a:avLst/>
          </a:prstGeom>
        </p:spPr>
      </p:pic>
      <p:cxnSp>
        <p:nvCxnSpPr>
          <p:cNvPr id="1345" name="直接连接符 433">
            <a:extLst>
              <a:ext uri="{FF2B5EF4-FFF2-40B4-BE49-F238E27FC236}">
                <a16:creationId xmlns:a16="http://schemas.microsoft.com/office/drawing/2014/main" id="{FA325EAC-39CA-5985-46C6-C64EEE1AD65C}"/>
              </a:ext>
            </a:extLst>
          </p:cNvPr>
          <p:cNvCxnSpPr>
            <a:cxnSpLocks/>
            <a:stCxn id="1168" idx="2"/>
            <a:endCxn id="6" idx="0"/>
          </p:cNvCxnSpPr>
          <p:nvPr>
            <p:custDataLst>
              <p:tags r:id="rId135"/>
            </p:custDataLst>
          </p:nvPr>
        </p:nvCxnSpPr>
        <p:spPr>
          <a:xfrm>
            <a:off x="1830263" y="3517176"/>
            <a:ext cx="3235094" cy="241433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5" name="直接连接符 433">
            <a:extLst>
              <a:ext uri="{FF2B5EF4-FFF2-40B4-BE49-F238E27FC236}">
                <a16:creationId xmlns:a16="http://schemas.microsoft.com/office/drawing/2014/main" id="{810986FF-4445-7B95-0A9B-EBD6F6A67935}"/>
              </a:ext>
            </a:extLst>
          </p:cNvPr>
          <p:cNvCxnSpPr>
            <a:cxnSpLocks/>
            <a:stCxn id="1168" idx="2"/>
            <a:endCxn id="8" idx="0"/>
          </p:cNvCxnSpPr>
          <p:nvPr>
            <p:custDataLst>
              <p:tags r:id="rId136"/>
            </p:custDataLst>
          </p:nvPr>
        </p:nvCxnSpPr>
        <p:spPr>
          <a:xfrm>
            <a:off x="1830263" y="3517176"/>
            <a:ext cx="425117" cy="148199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9" name="直接连接符 433">
            <a:extLst>
              <a:ext uri="{FF2B5EF4-FFF2-40B4-BE49-F238E27FC236}">
                <a16:creationId xmlns:a16="http://schemas.microsoft.com/office/drawing/2014/main" id="{8258F8B6-B073-6C22-B118-D20D483AE22D}"/>
              </a:ext>
            </a:extLst>
          </p:cNvPr>
          <p:cNvCxnSpPr>
            <a:cxnSpLocks/>
            <a:stCxn id="1168" idx="2"/>
            <a:endCxn id="3" idx="0"/>
          </p:cNvCxnSpPr>
          <p:nvPr>
            <p:custDataLst>
              <p:tags r:id="rId137"/>
            </p:custDataLst>
          </p:nvPr>
        </p:nvCxnSpPr>
        <p:spPr>
          <a:xfrm>
            <a:off x="1830263" y="3517176"/>
            <a:ext cx="6432763" cy="24238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4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9A6412-2796-C161-532F-DBBDD063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96F847C-F8D7-4E7E-610E-DF16F3AEE7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3" y="1705229"/>
            <a:ext cx="10963275" cy="4081636"/>
          </a:xfrm>
        </p:spPr>
      </p:pic>
    </p:spTree>
    <p:extLst>
      <p:ext uri="{BB962C8B-B14F-4D97-AF65-F5344CB8AC3E}">
        <p14:creationId xmlns:p14="http://schemas.microsoft.com/office/powerpoint/2010/main" val="22517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集群的特点与原则是什么？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集群的挑战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集群的需求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下一代 </a:t>
            </a:r>
            <a:r>
              <a:rPr lang="en-US" altLang="zh-CN" sz="2400" dirty="0"/>
              <a:t>AI</a:t>
            </a:r>
            <a:r>
              <a:rPr lang="zh-CN" altLang="en-US" sz="2400" dirty="0"/>
              <a:t> 集群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AI</a:t>
            </a:r>
            <a:r>
              <a:rPr lang="zh-CN" altLang="en-US" dirty="0"/>
              <a:t> 集群</a:t>
            </a:r>
            <a:endParaRPr lang="en-US" altLang="zh-CN" dirty="0"/>
          </a:p>
          <a:p>
            <a:r>
              <a:rPr lang="zh-CN" altLang="en-US" dirty="0"/>
              <a:t>技术特点是什么？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39614</TotalTime>
  <Words>2533</Words>
  <Application>Microsoft Macintosh PowerPoint</Application>
  <PresentationFormat>自定义</PresentationFormat>
  <Paragraphs>320</Paragraphs>
  <Slides>40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Microsoft YaHei</vt:lpstr>
      <vt:lpstr>Microsoft YaHei</vt:lpstr>
      <vt:lpstr>ACGN-MiaoGB-Flash</vt:lpstr>
      <vt:lpstr>PingFang SC Semibold</vt:lpstr>
      <vt:lpstr>system-ui</vt:lpstr>
      <vt:lpstr>Arial</vt:lpstr>
      <vt:lpstr>Calibri</vt:lpstr>
      <vt:lpstr>Cambria Math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PowerPoint 演示文稿</vt:lpstr>
      <vt:lpstr>PowerPoint 演示文稿</vt:lpstr>
      <vt:lpstr>Content  github.com/Infrasys-AI/AIInfra</vt:lpstr>
      <vt:lpstr>L2 算力底座：网络</vt:lpstr>
      <vt:lpstr>Content</vt:lpstr>
      <vt:lpstr>目录</vt:lpstr>
      <vt:lpstr>PowerPoint 演示文稿</vt:lpstr>
      <vt:lpstr>AI 集群网络特点</vt:lpstr>
      <vt:lpstr>AI 集群网络原则</vt:lpstr>
      <vt:lpstr>AI 集群网络设计应关注什么？</vt:lpstr>
      <vt:lpstr>AI 集群网络设计考量</vt:lpstr>
      <vt:lpstr>PowerPoint 演示文稿</vt:lpstr>
      <vt:lpstr>AI 集群对网络需求和挑战</vt:lpstr>
      <vt:lpstr>AI 集群挑战：训练性能</vt:lpstr>
      <vt:lpstr>AI 集群挑战：训练性能</vt:lpstr>
      <vt:lpstr>AI 集群挑战：训练性能</vt:lpstr>
      <vt:lpstr>AI 集群挑战：大规模组网</vt:lpstr>
      <vt:lpstr>AI 集群挑战：大规模组网</vt:lpstr>
      <vt:lpstr>AI 集群挑战：可靠性</vt:lpstr>
      <vt:lpstr>AI 集群挑战：可靠性</vt:lpstr>
      <vt:lpstr>AI 集群挑战：可靠性</vt:lpstr>
      <vt:lpstr>Al训练集群挑战一可靠性：全机并行，作业周期长，中断频繁，恢复时间长，可用度低</vt:lpstr>
      <vt:lpstr>PowerPoint 演示文稿</vt:lpstr>
      <vt:lpstr>大带宽：单服务器节点接入大带宽</vt:lpstr>
      <vt:lpstr>无收敛：二层CLOS无阻塞算力平台网络，构建集群内互通高速</vt:lpstr>
      <vt:lpstr>易扩展：RoCE组网高扩展性，支持万卡算力集群2KM园区拉远</vt:lpstr>
      <vt:lpstr>易扩展：RoCE组网高扩展性，支持万卡算力集群2KM园区拉远 </vt:lpstr>
      <vt:lpstr>零丟包：需要底层网络具备无损传输能力，减少上层协议性能损失</vt:lpstr>
      <vt:lpstr>高吞吐：网络中主要的流量是AlIReduce和点到点，通信量10GB级/迭代</vt:lpstr>
      <vt:lpstr>高吞吐：网络中主要的流量是AlIReduce和点到点，通信量10GB级/迭代</vt:lpstr>
      <vt:lpstr>智运维：网络即插即用，端网协同稳定可靠，部署效率提升10倍</vt:lpstr>
      <vt:lpstr>PowerPoint 演示文稿</vt:lpstr>
      <vt:lpstr>未来 AI 集群</vt:lpstr>
      <vt:lpstr>未来 AI 集群</vt:lpstr>
      <vt:lpstr>新一代算力平台网络：以网强算，极简无损高吞吐网络释放智能高算力</vt:lpstr>
      <vt:lpstr>新一代算力平台网络：以网强算，极简无损高吞吐网络释放智能高算力</vt:lpstr>
      <vt:lpstr>引用与参考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13494</cp:revision>
  <cp:lastPrinted>2023-09-08T09:14:01Z</cp:lastPrinted>
  <dcterms:created xsi:type="dcterms:W3CDTF">2020-08-28T08:44:19Z</dcterms:created>
  <dcterms:modified xsi:type="dcterms:W3CDTF">2025-08-28T17:26:18Z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